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8" r:id="rId3"/>
    <p:sldId id="271" r:id="rId4"/>
    <p:sldId id="274" r:id="rId5"/>
    <p:sldId id="339" r:id="rId6"/>
    <p:sldId id="281" r:id="rId7"/>
    <p:sldId id="340" r:id="rId8"/>
    <p:sldId id="282" r:id="rId9"/>
    <p:sldId id="341" r:id="rId10"/>
    <p:sldId id="283" r:id="rId11"/>
    <p:sldId id="343" r:id="rId12"/>
    <p:sldId id="344" r:id="rId13"/>
    <p:sldId id="347" r:id="rId14"/>
    <p:sldId id="345" r:id="rId15"/>
    <p:sldId id="346" r:id="rId16"/>
    <p:sldId id="275" r:id="rId17"/>
    <p:sldId id="284" r:id="rId18"/>
    <p:sldId id="288" r:id="rId19"/>
    <p:sldId id="285" r:id="rId20"/>
    <p:sldId id="357" r:id="rId21"/>
    <p:sldId id="342" r:id="rId22"/>
    <p:sldId id="348" r:id="rId23"/>
    <p:sldId id="358" r:id="rId24"/>
    <p:sldId id="353" r:id="rId25"/>
    <p:sldId id="352" r:id="rId26"/>
    <p:sldId id="354" r:id="rId27"/>
    <p:sldId id="362" r:id="rId28"/>
    <p:sldId id="361" r:id="rId29"/>
    <p:sldId id="367" r:id="rId30"/>
    <p:sldId id="366" r:id="rId31"/>
    <p:sldId id="363" r:id="rId3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99"/>
    <a:srgbClr val="FF9900"/>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94" autoAdjust="0"/>
    <p:restoredTop sz="94660"/>
  </p:normalViewPr>
  <p:slideViewPr>
    <p:cSldViewPr snapToGrid="0">
      <p:cViewPr varScale="1">
        <p:scale>
          <a:sx n="71" d="100"/>
          <a:sy n="71" d="100"/>
        </p:scale>
        <p:origin x="68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jp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5B3141-E7E7-4147-90C2-6FCC79515398}" type="datetimeFigureOut">
              <a:rPr lang="pt-BR" smtClean="0"/>
              <a:t>09/12/2022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146EB8-C6D9-4530-BFDB-6492CBAD66DA}" type="slidenum">
              <a:rPr lang="pt-BR" smtClean="0"/>
              <a:t>‹nº›</a:t>
            </a:fld>
            <a:endParaRPr lang="pt-BR"/>
          </a:p>
        </p:txBody>
      </p:sp>
    </p:spTree>
    <p:extLst>
      <p:ext uri="{BB962C8B-B14F-4D97-AF65-F5344CB8AC3E}">
        <p14:creationId xmlns:p14="http://schemas.microsoft.com/office/powerpoint/2010/main" val="2515645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2CE70C-2CC7-4B8B-B61A-90418ECEC40D}"/>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781A55EB-147C-4559-9F6C-CC5E8591D9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CB0833E2-E65B-4087-B944-401591E43D44}"/>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877ADD16-B72F-431A-97CE-1102470355C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B45C4213-BC7B-4D37-A5C0-9D3E85B52419}"/>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908982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91F8AB-6858-46F1-AF9F-A069EE20101C}"/>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259557AE-4C1A-432A-B0E1-4467507DC3CC}"/>
              </a:ext>
            </a:extLst>
          </p:cNvPr>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8CF768C-4B8E-431F-9D7F-AE2B82E1614C}"/>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D86EA0D8-2D17-4D0D-BE32-E8D9DD1B0640}"/>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CB6CA5F-B186-4A47-9445-687664B3A396}"/>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2545854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4F319DD-ACC2-4558-90D5-D5E53237FEDF}"/>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3475081B-ABA8-4D1A-9706-44996B332DE2}"/>
              </a:ext>
            </a:extLst>
          </p:cNvPr>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299D74F-8BD0-421C-A0F3-FCEDED6599CB}"/>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CC440E67-E944-4C8A-93D5-EFA8CD165B58}"/>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4B2FD9C-D2CE-4BCE-A4A1-CF7494E82484}"/>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6174814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6F21A95-E439-4370-93CD-9FB94B172C4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54C32806-9920-4C3B-82BB-EFB323913644}"/>
              </a:ext>
            </a:extLst>
          </p:cNvPr>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F67FC238-EF10-403B-9839-0B6A2752D9DE}"/>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373C333B-9AF5-4A10-A0E8-FAB2E4E28F5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6D8CDC0-B955-47FE-98DD-90865A324535}"/>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578856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4AD3EA-AD4E-4518-A216-7D9B3B3A1104}"/>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85998D3D-A5A4-4968-9703-6B5B9CDBF4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a:extLst>
              <a:ext uri="{FF2B5EF4-FFF2-40B4-BE49-F238E27FC236}">
                <a16:creationId xmlns:a16="http://schemas.microsoft.com/office/drawing/2014/main" id="{1F73A161-37D6-4BB1-903B-3924BAE2E203}"/>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83B66954-A2BC-4ABF-B58B-C13B9BF2B31F}"/>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D72E0FD4-1DFA-49F2-90D1-606092103AD5}"/>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789769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CE7A0A-E605-4BC0-9B5F-0685E9E80931}"/>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3754CDA-8416-4CFE-8E8D-755308300C1E}"/>
              </a:ext>
            </a:extLst>
          </p:cNvPr>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2C18E054-635B-45AB-8B62-75876FCF95F3}"/>
              </a:ext>
            </a:extLst>
          </p:cNvPr>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269D3F1C-F294-473D-BA50-3A3DF3FADB57}"/>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6" name="Espaço Reservado para Rodapé 5">
            <a:extLst>
              <a:ext uri="{FF2B5EF4-FFF2-40B4-BE49-F238E27FC236}">
                <a16:creationId xmlns:a16="http://schemas.microsoft.com/office/drawing/2014/main" id="{260CD0C5-A224-4504-ACDF-1657927EAE6C}"/>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88B14A9-DABB-47BB-AC83-BAC33A658838}"/>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003802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5DF685-E436-473A-826E-3E9BFA636029}"/>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623116B5-8CE8-4C30-9DED-6278275D0F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a:extLst>
              <a:ext uri="{FF2B5EF4-FFF2-40B4-BE49-F238E27FC236}">
                <a16:creationId xmlns:a16="http://schemas.microsoft.com/office/drawing/2014/main" id="{12911FD2-60CF-4132-8C42-D1FE8D62F30E}"/>
              </a:ext>
            </a:extLst>
          </p:cNvPr>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91FAB2F9-1B9C-4D80-AF42-BE5D2D6E18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a:extLst>
              <a:ext uri="{FF2B5EF4-FFF2-40B4-BE49-F238E27FC236}">
                <a16:creationId xmlns:a16="http://schemas.microsoft.com/office/drawing/2014/main" id="{8EE82F9A-9BE0-4064-A966-0F30342904AA}"/>
              </a:ext>
            </a:extLst>
          </p:cNvPr>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D4EE7E76-84C1-43C2-8EEC-97C00299E60D}"/>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8" name="Espaço Reservado para Rodapé 7">
            <a:extLst>
              <a:ext uri="{FF2B5EF4-FFF2-40B4-BE49-F238E27FC236}">
                <a16:creationId xmlns:a16="http://schemas.microsoft.com/office/drawing/2014/main" id="{8851655A-73F8-4B3B-96BC-7AFA58ED4137}"/>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E4552883-2687-4E09-9136-A4A2635A4D06}"/>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1849967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C3E2C9-7A16-431C-8183-A708DA5AEA20}"/>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5A374016-F322-43F6-9D9F-FB7CC683E147}"/>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4" name="Espaço Reservado para Rodapé 3">
            <a:extLst>
              <a:ext uri="{FF2B5EF4-FFF2-40B4-BE49-F238E27FC236}">
                <a16:creationId xmlns:a16="http://schemas.microsoft.com/office/drawing/2014/main" id="{11B852A2-8E09-41C2-8577-4D8A14184D2D}"/>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D97529B3-9F24-4A17-96E3-08B06054A676}"/>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553777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837923AA-D16F-4164-B252-C592BBD40AFC}"/>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3" name="Espaço Reservado para Rodapé 2">
            <a:extLst>
              <a:ext uri="{FF2B5EF4-FFF2-40B4-BE49-F238E27FC236}">
                <a16:creationId xmlns:a16="http://schemas.microsoft.com/office/drawing/2014/main" id="{B9B9C88B-FE9F-4E46-871C-F4EBF2258645}"/>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358E3E21-59B9-4E24-B9E0-612F0F659157}"/>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3385586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AFAD0D-7C99-4E3A-9876-0382CCB8500E}"/>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9755DECE-0EBB-4DFE-84D8-7EC99BD492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0316AAA7-D1E7-4630-BD1B-FECE937392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5E14F027-37C3-4D5F-8152-2916A31A3068}"/>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6" name="Espaço Reservado para Rodapé 5">
            <a:extLst>
              <a:ext uri="{FF2B5EF4-FFF2-40B4-BE49-F238E27FC236}">
                <a16:creationId xmlns:a16="http://schemas.microsoft.com/office/drawing/2014/main" id="{DA471CE9-C066-4029-A826-410A230A896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E5AE2EC3-3A02-4A4B-90E8-EE2BE70EAAA1}"/>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2544871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937CC2-9F9F-4E5F-91C2-6C0116318C73}"/>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7096BE1E-D5A5-41E2-A08C-5C69ADE6FD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DBC570CB-2767-4CFE-9135-E9B64FFB95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785B468F-DA05-4C09-B951-85B01F4D70AB}"/>
              </a:ext>
            </a:extLst>
          </p:cNvPr>
          <p:cNvSpPr>
            <a:spLocks noGrp="1"/>
          </p:cNvSpPr>
          <p:nvPr>
            <p:ph type="dt" sz="half" idx="10"/>
          </p:nvPr>
        </p:nvSpPr>
        <p:spPr/>
        <p:txBody>
          <a:bodyPr/>
          <a:lstStyle/>
          <a:p>
            <a:fld id="{810B08D2-EF86-4CEC-95AD-24213BF5BF95}" type="datetimeFigureOut">
              <a:rPr lang="pt-BR" smtClean="0"/>
              <a:t>09/12/2022</a:t>
            </a:fld>
            <a:endParaRPr lang="pt-BR"/>
          </a:p>
        </p:txBody>
      </p:sp>
      <p:sp>
        <p:nvSpPr>
          <p:cNvPr id="6" name="Espaço Reservado para Rodapé 5">
            <a:extLst>
              <a:ext uri="{FF2B5EF4-FFF2-40B4-BE49-F238E27FC236}">
                <a16:creationId xmlns:a16="http://schemas.microsoft.com/office/drawing/2014/main" id="{BB73DAF9-2ACE-4109-9B16-7FEDA32FC92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523D3014-75B5-4722-8105-F95D1394156B}"/>
              </a:ext>
            </a:extLst>
          </p:cNvPr>
          <p:cNvSpPr>
            <a:spLocks noGrp="1"/>
          </p:cNvSpPr>
          <p:nvPr>
            <p:ph type="sldNum" sz="quarter" idx="12"/>
          </p:nvPr>
        </p:nvSpPr>
        <p:spPr/>
        <p:txBody>
          <a:bodyPr/>
          <a:lstStyle/>
          <a:p>
            <a:fld id="{8DC19EAB-9512-4259-A78F-F957BB53C6F9}" type="slidenum">
              <a:rPr lang="pt-BR" smtClean="0"/>
              <a:t>‹nº›</a:t>
            </a:fld>
            <a:endParaRPr lang="pt-BR"/>
          </a:p>
        </p:txBody>
      </p:sp>
    </p:spTree>
    <p:extLst>
      <p:ext uri="{BB962C8B-B14F-4D97-AF65-F5344CB8AC3E}">
        <p14:creationId xmlns:p14="http://schemas.microsoft.com/office/powerpoint/2010/main" val="1540398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C32FCCA2-CAFF-4EAC-9504-86D2822008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AE3B537C-D907-4DAC-9B16-6B4CC91792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8B954E07-BCE5-43D1-816A-F4E3111AB4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0B08D2-EF86-4CEC-95AD-24213BF5BF95}" type="datetimeFigureOut">
              <a:rPr lang="pt-BR" smtClean="0"/>
              <a:t>09/12/2022</a:t>
            </a:fld>
            <a:endParaRPr lang="pt-BR"/>
          </a:p>
        </p:txBody>
      </p:sp>
      <p:sp>
        <p:nvSpPr>
          <p:cNvPr id="5" name="Espaço Reservado para Rodapé 4">
            <a:extLst>
              <a:ext uri="{FF2B5EF4-FFF2-40B4-BE49-F238E27FC236}">
                <a16:creationId xmlns:a16="http://schemas.microsoft.com/office/drawing/2014/main" id="{D31D787C-406D-4FA9-B8EF-E2D922319B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806F405F-DBD4-4392-8A78-7A8781EBF9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9EAB-9512-4259-A78F-F957BB53C6F9}" type="slidenum">
              <a:rPr lang="pt-BR" smtClean="0"/>
              <a:t>‹nº›</a:t>
            </a:fld>
            <a:endParaRPr lang="pt-BR"/>
          </a:p>
        </p:txBody>
      </p:sp>
    </p:spTree>
    <p:extLst>
      <p:ext uri="{BB962C8B-B14F-4D97-AF65-F5344CB8AC3E}">
        <p14:creationId xmlns:p14="http://schemas.microsoft.com/office/powerpoint/2010/main" val="696999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Agrupar 19">
            <a:extLst>
              <a:ext uri="{FF2B5EF4-FFF2-40B4-BE49-F238E27FC236}">
                <a16:creationId xmlns:a16="http://schemas.microsoft.com/office/drawing/2014/main" id="{51EAC06D-0860-4578-9816-1F702A026E55}"/>
              </a:ext>
            </a:extLst>
          </p:cNvPr>
          <p:cNvGrpSpPr/>
          <p:nvPr/>
        </p:nvGrpSpPr>
        <p:grpSpPr>
          <a:xfrm>
            <a:off x="0" y="0"/>
            <a:ext cx="12192000" cy="6858000"/>
            <a:chOff x="0" y="0"/>
            <a:chExt cx="12192000" cy="6858000"/>
          </a:xfrm>
        </p:grpSpPr>
        <p:sp>
          <p:nvSpPr>
            <p:cNvPr id="5" name="Retângulo 4">
              <a:extLst>
                <a:ext uri="{FF2B5EF4-FFF2-40B4-BE49-F238E27FC236}">
                  <a16:creationId xmlns:a16="http://schemas.microsoft.com/office/drawing/2014/main" id="{30B654EA-E875-4BA0-A023-1DB17983D3C4}"/>
                </a:ext>
              </a:extLst>
            </p:cNvPr>
            <p:cNvSpPr/>
            <p:nvPr/>
          </p:nvSpPr>
          <p:spPr>
            <a:xfrm>
              <a:off x="0" y="0"/>
              <a:ext cx="12192000" cy="151074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13" name="Imagem 12">
              <a:extLst>
                <a:ext uri="{FF2B5EF4-FFF2-40B4-BE49-F238E27FC236}">
                  <a16:creationId xmlns:a16="http://schemas.microsoft.com/office/drawing/2014/main" id="{35DF6FD2-A268-41C1-86D1-49E56C9F4C25}"/>
                </a:ext>
              </a:extLst>
            </p:cNvPr>
            <p:cNvPicPr>
              <a:picLocks noChangeAspect="1"/>
            </p:cNvPicPr>
            <p:nvPr/>
          </p:nvPicPr>
          <p:blipFill>
            <a:blip r:embed="rId2"/>
            <a:stretch>
              <a:fillRect/>
            </a:stretch>
          </p:blipFill>
          <p:spPr>
            <a:xfrm>
              <a:off x="0" y="1632857"/>
              <a:ext cx="12192000" cy="5225143"/>
            </a:xfrm>
            <a:prstGeom prst="rect">
              <a:avLst/>
            </a:prstGeom>
          </p:spPr>
        </p:pic>
        <p:sp>
          <p:nvSpPr>
            <p:cNvPr id="16" name="CaixaDeTexto 15">
              <a:extLst>
                <a:ext uri="{FF2B5EF4-FFF2-40B4-BE49-F238E27FC236}">
                  <a16:creationId xmlns:a16="http://schemas.microsoft.com/office/drawing/2014/main" id="{A9EA3C21-3075-4F28-9D68-05E488CCD264}"/>
                </a:ext>
              </a:extLst>
            </p:cNvPr>
            <p:cNvSpPr txBox="1"/>
            <p:nvPr/>
          </p:nvSpPr>
          <p:spPr>
            <a:xfrm>
              <a:off x="3651957" y="302010"/>
              <a:ext cx="8004313" cy="646331"/>
            </a:xfrm>
            <a:prstGeom prst="rect">
              <a:avLst/>
            </a:prstGeom>
            <a:noFill/>
          </p:spPr>
          <p:txBody>
            <a:bodyPr wrap="square" rtlCol="0">
              <a:spAutoFit/>
            </a:bodyPr>
            <a:lstStyle/>
            <a:p>
              <a:pPr algn="ctr"/>
              <a:r>
                <a:rPr lang="pt-BR" sz="3600" b="1" dirty="0">
                  <a:solidFill>
                    <a:schemeClr val="bg1"/>
                  </a:solidFill>
                  <a:latin typeface="Times New Roman" panose="02020603050405020304" pitchFamily="18" charset="0"/>
                  <a:cs typeface="Times New Roman" panose="02020603050405020304" pitchFamily="18" charset="0"/>
                </a:rPr>
                <a:t>Formação Técnica em Agronegócio</a:t>
              </a:r>
            </a:p>
          </p:txBody>
        </p:sp>
        <p:pic>
          <p:nvPicPr>
            <p:cNvPr id="18" name="Imagem 17">
              <a:extLst>
                <a:ext uri="{FF2B5EF4-FFF2-40B4-BE49-F238E27FC236}">
                  <a16:creationId xmlns:a16="http://schemas.microsoft.com/office/drawing/2014/main" id="{A8E5B65D-C2AE-42CD-8543-49F3501F8F89}"/>
                </a:ext>
              </a:extLst>
            </p:cNvPr>
            <p:cNvPicPr>
              <a:picLocks noChangeAspect="1"/>
            </p:cNvPicPr>
            <p:nvPr/>
          </p:nvPicPr>
          <p:blipFill rotWithShape="1">
            <a:blip r:embed="rId3">
              <a:extLst>
                <a:ext uri="{28A0092B-C50C-407E-A947-70E740481C1C}">
                  <a14:useLocalDpi xmlns:a14="http://schemas.microsoft.com/office/drawing/2010/main" val="0"/>
                </a:ext>
              </a:extLst>
            </a:blip>
            <a:srcRect t="10671" r="71454" b="9572"/>
            <a:stretch/>
          </p:blipFill>
          <p:spPr>
            <a:xfrm>
              <a:off x="1244692" y="5062333"/>
              <a:ext cx="1145666" cy="521944"/>
            </a:xfrm>
            <a:prstGeom prst="rect">
              <a:avLst/>
            </a:prstGeom>
          </p:spPr>
        </p:pic>
        <p:pic>
          <p:nvPicPr>
            <p:cNvPr id="19" name="Imagem 18">
              <a:extLst>
                <a:ext uri="{FF2B5EF4-FFF2-40B4-BE49-F238E27FC236}">
                  <a16:creationId xmlns:a16="http://schemas.microsoft.com/office/drawing/2014/main" id="{3895D831-C65A-44AF-9671-0E0FC118C9EF}"/>
                </a:ext>
              </a:extLst>
            </p:cNvPr>
            <p:cNvPicPr>
              <a:picLocks noChangeAspect="1"/>
            </p:cNvPicPr>
            <p:nvPr/>
          </p:nvPicPr>
          <p:blipFill rotWithShape="1">
            <a:blip r:embed="rId4"/>
            <a:srcRect l="23957" r="26884"/>
            <a:stretch/>
          </p:blipFill>
          <p:spPr>
            <a:xfrm>
              <a:off x="985628" y="3196442"/>
              <a:ext cx="1663513" cy="1654859"/>
            </a:xfrm>
            <a:prstGeom prst="rect">
              <a:avLst/>
            </a:prstGeom>
          </p:spPr>
        </p:pic>
      </p:grpSp>
      <p:pic>
        <p:nvPicPr>
          <p:cNvPr id="3" name="Imagem 2">
            <a:extLst>
              <a:ext uri="{FF2B5EF4-FFF2-40B4-BE49-F238E27FC236}">
                <a16:creationId xmlns:a16="http://schemas.microsoft.com/office/drawing/2014/main" id="{7452A42C-07AF-4059-AF68-83B63F0EF525}"/>
              </a:ext>
            </a:extLst>
          </p:cNvPr>
          <p:cNvPicPr>
            <a:picLocks noChangeAspect="1"/>
          </p:cNvPicPr>
          <p:nvPr/>
        </p:nvPicPr>
        <p:blipFill>
          <a:blip r:embed="rId5"/>
          <a:stretch>
            <a:fillRect/>
          </a:stretch>
        </p:blipFill>
        <p:spPr>
          <a:xfrm>
            <a:off x="535730" y="141959"/>
            <a:ext cx="2837204" cy="2866114"/>
          </a:xfrm>
          <a:prstGeom prst="rect">
            <a:avLst/>
          </a:prstGeom>
        </p:spPr>
      </p:pic>
    </p:spTree>
    <p:extLst>
      <p:ext uri="{BB962C8B-B14F-4D97-AF65-F5344CB8AC3E}">
        <p14:creationId xmlns:p14="http://schemas.microsoft.com/office/powerpoint/2010/main" val="3517622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Rectangle 3">
            <a:extLst>
              <a:ext uri="{FF2B5EF4-FFF2-40B4-BE49-F238E27FC236}">
                <a16:creationId xmlns:a16="http://schemas.microsoft.com/office/drawing/2014/main" id="{4585EB29-5079-408F-AE49-087A2764E56C}"/>
              </a:ext>
            </a:extLst>
          </p:cNvPr>
          <p:cNvSpPr>
            <a:spLocks noGrp="1"/>
          </p:cNvSpPr>
          <p:nvPr>
            <p:ph idx="1"/>
          </p:nvPr>
        </p:nvSpPr>
        <p:spPr>
          <a:xfrm>
            <a:off x="283980" y="1030768"/>
            <a:ext cx="11629867" cy="5249008"/>
          </a:xfrm>
        </p:spPr>
        <p:txBody>
          <a:bodyPr>
            <a:normAutofit/>
          </a:bodyPr>
          <a:lstStyle/>
          <a:p>
            <a:pPr marL="0" indent="0" algn="just" eaLnBrk="1" hangingPunct="1">
              <a:lnSpc>
                <a:spcPct val="80000"/>
              </a:lnSpc>
              <a:buNone/>
            </a:pPr>
            <a:r>
              <a:rPr lang="pt-BR" altLang="pt-BR" b="1" dirty="0">
                <a:solidFill>
                  <a:schemeClr val="accent6">
                    <a:lumMod val="50000"/>
                  </a:schemeClr>
                </a:solidFill>
              </a:rPr>
              <a:t>Analise:</a:t>
            </a:r>
            <a:endParaRPr lang="pt-BR" altLang="pt-BR" dirty="0">
              <a:solidFill>
                <a:schemeClr val="tx1">
                  <a:lumMod val="95000"/>
                  <a:lumOff val="5000"/>
                </a:schemeClr>
              </a:solidFill>
            </a:endParaRPr>
          </a:p>
          <a:p>
            <a:pPr marL="0" indent="0" algn="just">
              <a:buNone/>
            </a:pPr>
            <a:r>
              <a:rPr lang="pt-BR" sz="2400" dirty="0">
                <a:solidFill>
                  <a:srgbClr val="222222"/>
                </a:solidFill>
                <a:effectLst/>
                <a:ea typeface="Times New Roman" panose="02020603050405020304" pitchFamily="18" charset="0"/>
                <a:cs typeface="Times New Roman" panose="02020603050405020304" pitchFamily="18" charset="0"/>
              </a:rPr>
              <a:t>Diante da ideia de Dona Maria, pode -se dizer que se trata de um negócio muito criativo, pois a cidade no momento não disponibiliza desse tipo de entretenimento.  Com base do ponto de vista empreendedor, pode-se afirmar será um ótimo empreendimento, pois muitas pessoas da região e até mesmo os turistas buscam por um lugar em que se sintam à vontade junto a família, assim proporcionando um lazer agradável em um dia divertido onde todos possam usufruir de uma atividade lúdica e atrativa, que a pesca. </a:t>
            </a:r>
            <a:endParaRPr lang="pt-BR" sz="2400" dirty="0">
              <a:effectLst/>
              <a:ea typeface="Calibri" panose="020F0502020204030204" pitchFamily="34" charset="0"/>
              <a:cs typeface="Times New Roman" panose="02020603050405020304" pitchFamily="18" charset="0"/>
            </a:endParaRPr>
          </a:p>
          <a:p>
            <a:pPr marL="0" indent="0" algn="just">
              <a:buNone/>
            </a:pPr>
            <a:endParaRPr lang="pt-BR" altLang="pt-BR" sz="2600" dirty="0"/>
          </a:p>
        </p:txBody>
      </p:sp>
    </p:spTree>
    <p:extLst>
      <p:ext uri="{BB962C8B-B14F-4D97-AF65-F5344CB8AC3E}">
        <p14:creationId xmlns:p14="http://schemas.microsoft.com/office/powerpoint/2010/main" val="583235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14524"/>
            <a:ext cx="12178353" cy="682895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4" name="Retângulo 3">
            <a:extLst>
              <a:ext uri="{FF2B5EF4-FFF2-40B4-BE49-F238E27FC236}">
                <a16:creationId xmlns:a16="http://schemas.microsoft.com/office/drawing/2014/main" id="{D5497505-2008-4FEF-B1A0-8D61D021C03A}"/>
              </a:ext>
            </a:extLst>
          </p:cNvPr>
          <p:cNvSpPr/>
          <p:nvPr/>
        </p:nvSpPr>
        <p:spPr>
          <a:xfrm>
            <a:off x="266017" y="1031221"/>
            <a:ext cx="7090403" cy="523220"/>
          </a:xfrm>
          <a:prstGeom prst="rect">
            <a:avLst/>
          </a:prstGeom>
        </p:spPr>
        <p:txBody>
          <a:bodyPr wrap="none">
            <a:spAutoFit/>
          </a:bodyPr>
          <a:lstStyle/>
          <a:p>
            <a:r>
              <a:rPr lang="pt-BR" sz="2800" b="1" dirty="0"/>
              <a:t>Formas de abordagem – quanto aos objetivos:</a:t>
            </a:r>
          </a:p>
        </p:txBody>
      </p:sp>
      <p:sp>
        <p:nvSpPr>
          <p:cNvPr id="5" name="Retângulo 4">
            <a:extLst>
              <a:ext uri="{FF2B5EF4-FFF2-40B4-BE49-F238E27FC236}">
                <a16:creationId xmlns:a16="http://schemas.microsoft.com/office/drawing/2014/main" id="{13609091-E88F-45E0-83F6-334A920B85C6}"/>
              </a:ext>
            </a:extLst>
          </p:cNvPr>
          <p:cNvSpPr/>
          <p:nvPr/>
        </p:nvSpPr>
        <p:spPr>
          <a:xfrm>
            <a:off x="266017" y="1906187"/>
            <a:ext cx="11541670" cy="4154984"/>
          </a:xfrm>
          <a:prstGeom prst="rect">
            <a:avLst/>
          </a:prstGeom>
        </p:spPr>
        <p:txBody>
          <a:bodyPr wrap="square">
            <a:spAutoFit/>
          </a:bodyPr>
          <a:lstStyle/>
          <a:p>
            <a:pPr marL="342900" indent="-342900" algn="just">
              <a:buFont typeface="Wingdings" panose="05000000000000000000" pitchFamily="2" charset="2"/>
              <a:buChar char="ü"/>
            </a:pPr>
            <a:r>
              <a:rPr lang="pt-BR" sz="2400" dirty="0"/>
              <a:t>Quanto ao Objetivos desejados foram feitas as seguintes pesquisa, do quanto disponível a proprietária tinha para o empreendimento.</a:t>
            </a:r>
          </a:p>
          <a:p>
            <a:pPr marL="342900" indent="-342900" algn="just">
              <a:buFont typeface="Wingdings" panose="05000000000000000000" pitchFamily="2" charset="2"/>
              <a:buChar char="ü"/>
            </a:pPr>
            <a:r>
              <a:rPr lang="pt-BR" sz="2400" dirty="0"/>
              <a:t>A melhor forma possível para a construção.</a:t>
            </a:r>
          </a:p>
          <a:p>
            <a:pPr marL="342900" indent="-342900" algn="just">
              <a:buFont typeface="Wingdings" panose="05000000000000000000" pitchFamily="2" charset="2"/>
              <a:buChar char="ü"/>
            </a:pPr>
            <a:r>
              <a:rPr lang="pt-BR" sz="2400" dirty="0"/>
              <a:t>O tempo de retorno do empreendimento.</a:t>
            </a:r>
          </a:p>
          <a:p>
            <a:pPr marL="342900" indent="-342900" algn="just">
              <a:buFont typeface="Wingdings" panose="05000000000000000000" pitchFamily="2" charset="2"/>
              <a:buChar char="ü"/>
            </a:pPr>
            <a:r>
              <a:rPr lang="pt-BR" sz="2400" dirty="0"/>
              <a:t>Avaliar se rentável o suficiente para o proprietário.</a:t>
            </a:r>
          </a:p>
          <a:p>
            <a:pPr marL="342900" indent="-342900" algn="just">
              <a:buFont typeface="Wingdings" panose="05000000000000000000" pitchFamily="2" charset="2"/>
              <a:buChar char="ü"/>
            </a:pPr>
            <a:r>
              <a:rPr lang="pt-BR" sz="2400" dirty="0"/>
              <a:t>Avaliar futuros problemas.</a:t>
            </a:r>
          </a:p>
          <a:p>
            <a:pPr marL="342900" indent="-342900" algn="just">
              <a:buFont typeface="Wingdings" panose="05000000000000000000" pitchFamily="2" charset="2"/>
              <a:buChar char="ü"/>
            </a:pPr>
            <a:r>
              <a:rPr lang="pt-BR" sz="2400" dirty="0"/>
              <a:t>Solucionar ou amenizar futuros problemas possíveis.</a:t>
            </a:r>
          </a:p>
          <a:p>
            <a:pPr algn="just"/>
            <a:r>
              <a:rPr lang="pt-BR" sz="2400" dirty="0"/>
              <a:t> </a:t>
            </a:r>
          </a:p>
          <a:p>
            <a:pPr marL="342900" indent="-342900" algn="just">
              <a:buFont typeface="Wingdings" panose="05000000000000000000" pitchFamily="2" charset="2"/>
              <a:buChar char="ü"/>
            </a:pPr>
            <a:endParaRPr lang="pt-BR" sz="2400" dirty="0"/>
          </a:p>
          <a:p>
            <a:pPr marL="342900" indent="-342900" algn="just">
              <a:buFont typeface="Wingdings" panose="05000000000000000000" pitchFamily="2" charset="2"/>
              <a:buChar char="ü"/>
            </a:pPr>
            <a:endParaRPr lang="pt-BR" sz="2400" dirty="0"/>
          </a:p>
          <a:p>
            <a:pPr marL="342900" indent="-342900" algn="just">
              <a:buFont typeface="Wingdings" panose="05000000000000000000" pitchFamily="2" charset="2"/>
              <a:buChar char="ü"/>
            </a:pPr>
            <a:endParaRPr lang="pt-BR" sz="2400" dirty="0"/>
          </a:p>
        </p:txBody>
      </p:sp>
    </p:spTree>
    <p:extLst>
      <p:ext uri="{BB962C8B-B14F-4D97-AF65-F5344CB8AC3E}">
        <p14:creationId xmlns:p14="http://schemas.microsoft.com/office/powerpoint/2010/main" val="25484275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8" name="Retângulo 7">
            <a:extLst>
              <a:ext uri="{FF2B5EF4-FFF2-40B4-BE49-F238E27FC236}">
                <a16:creationId xmlns:a16="http://schemas.microsoft.com/office/drawing/2014/main" id="{FC5C6AAD-A821-4FF6-BC9E-856913DF8B87}"/>
              </a:ext>
            </a:extLst>
          </p:cNvPr>
          <p:cNvSpPr/>
          <p:nvPr/>
        </p:nvSpPr>
        <p:spPr>
          <a:xfrm>
            <a:off x="226260" y="1084552"/>
            <a:ext cx="11541670" cy="2092881"/>
          </a:xfrm>
          <a:prstGeom prst="rect">
            <a:avLst/>
          </a:prstGeom>
        </p:spPr>
        <p:txBody>
          <a:bodyPr wrap="square">
            <a:spAutoFit/>
          </a:bodyPr>
          <a:lstStyle/>
          <a:p>
            <a:pPr algn="just"/>
            <a:endParaRPr lang="pt-BR" sz="2400" b="1"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p:txBody>
      </p:sp>
      <p:sp>
        <p:nvSpPr>
          <p:cNvPr id="10" name="CaixaDeTexto 9">
            <a:extLst>
              <a:ext uri="{FF2B5EF4-FFF2-40B4-BE49-F238E27FC236}">
                <a16:creationId xmlns:a16="http://schemas.microsoft.com/office/drawing/2014/main" id="{3C9F43C7-33B8-4806-B56E-0187B34CA768}"/>
              </a:ext>
            </a:extLst>
          </p:cNvPr>
          <p:cNvSpPr txBox="1"/>
          <p:nvPr/>
        </p:nvSpPr>
        <p:spPr>
          <a:xfrm>
            <a:off x="29558" y="888812"/>
            <a:ext cx="12128032" cy="5663089"/>
          </a:xfrm>
          <a:prstGeom prst="rect">
            <a:avLst/>
          </a:prstGeom>
          <a:noFill/>
        </p:spPr>
        <p:txBody>
          <a:bodyPr wrap="square">
            <a:spAutoFit/>
          </a:bodyPr>
          <a:lstStyle/>
          <a:p>
            <a:r>
              <a:rPr lang="pt-BR" sz="2800" b="1" dirty="0">
                <a:solidFill>
                  <a:schemeClr val="accent6">
                    <a:lumMod val="50000"/>
                  </a:schemeClr>
                </a:solidFill>
                <a:latin typeface="+mn-lt"/>
              </a:rPr>
              <a:t>6- Desenvolvimento</a:t>
            </a:r>
          </a:p>
          <a:p>
            <a:r>
              <a:rPr lang="pt-BR" sz="2400" dirty="0">
                <a:effectLst/>
                <a:ea typeface="Calibri" panose="020F0502020204030204" pitchFamily="34" charset="0"/>
                <a:cs typeface="Times New Roman" panose="02020603050405020304" pitchFamily="18" charset="0"/>
              </a:rPr>
              <a:t>	De acordo com o que foi passado, o valor disponível foi de aproximadamente de R$100.000,00, com isso o plano de negócio será feito encima desse valor, com a condições para ter um fundo de caixa de aproximadamente R$10.000,00, para alguma emergência ocorrente que possa acontecer durante ou após o percurso, um exemplo é a falta ou o excesso de chuva na região, podendo ocasionar alguns problemas.</a:t>
            </a:r>
          </a:p>
          <a:p>
            <a:r>
              <a:rPr lang="pt-BR" sz="2400" dirty="0">
                <a:ea typeface="Calibri" panose="020F0502020204030204" pitchFamily="34" charset="0"/>
                <a:cs typeface="Times New Roman" panose="02020603050405020304" pitchFamily="18" charset="0"/>
              </a:rPr>
              <a:t>	</a:t>
            </a:r>
            <a:r>
              <a:rPr lang="pt-BR" sz="2400" dirty="0">
                <a:effectLst/>
                <a:ea typeface="Calibri" panose="020F0502020204030204" pitchFamily="34" charset="0"/>
                <a:cs typeface="Times New Roman" panose="02020603050405020304" pitchFamily="18" charset="0"/>
              </a:rPr>
              <a:t>Antes da escolha para o local exato para a locação dos viveiros é necessário observar as restrições ambientais da região, sobre tudo contra o desmatamento e a preservação de proteção ambiental e das matas ciliares, são importantes também observar a qualidade da água e quantidade de água para o cultivo. Alguns dos pontos a ser observado em relação a água são: </a:t>
            </a:r>
            <a:r>
              <a:rPr lang="pt-BR" sz="2400" b="1" dirty="0">
                <a:effectLst/>
                <a:ea typeface="Calibri" panose="020F0502020204030204" pitchFamily="34" charset="0"/>
                <a:cs typeface="Times New Roman" panose="02020603050405020304" pitchFamily="18" charset="0"/>
              </a:rPr>
              <a:t>oxigênio dissolvido, gás carbônico, alcalinidade, dureza, </a:t>
            </a:r>
            <a:r>
              <a:rPr lang="pt-BR" sz="2400" b="1" dirty="0" err="1">
                <a:effectLst/>
                <a:ea typeface="Calibri" panose="020F0502020204030204" pitchFamily="34" charset="0"/>
                <a:cs typeface="Times New Roman" panose="02020603050405020304" pitchFamily="18" charset="0"/>
              </a:rPr>
              <a:t>ph</a:t>
            </a:r>
            <a:r>
              <a:rPr lang="pt-BR" sz="2400" b="1" dirty="0">
                <a:effectLst/>
                <a:ea typeface="Calibri" panose="020F0502020204030204" pitchFamily="34" charset="0"/>
                <a:cs typeface="Times New Roman" panose="02020603050405020304" pitchFamily="18" charset="0"/>
              </a:rPr>
              <a:t> e etc.</a:t>
            </a:r>
            <a:r>
              <a:rPr lang="pt-BR" sz="2400" dirty="0">
                <a:effectLst/>
                <a:ea typeface="Calibri" panose="020F0502020204030204" pitchFamily="34" charset="0"/>
                <a:cs typeface="Times New Roman" panose="02020603050405020304" pitchFamily="18" charset="0"/>
              </a:rPr>
              <a:t> Outro fator importante é o solo, uma quantidade certa ou adequada de argila no local a ser construído, tendo assim uma </a:t>
            </a:r>
            <a:r>
              <a:rPr lang="pt-BR" sz="2400" b="1" dirty="0">
                <a:effectLst/>
                <a:ea typeface="Calibri" panose="020F0502020204030204" pitchFamily="34" charset="0"/>
                <a:cs typeface="Times New Roman" panose="02020603050405020304" pitchFamily="18" charset="0"/>
              </a:rPr>
              <a:t>textura média de 30% a 40% de argila.</a:t>
            </a:r>
          </a:p>
          <a:p>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pt-BR" sz="2800" dirty="0"/>
          </a:p>
        </p:txBody>
      </p:sp>
    </p:spTree>
    <p:extLst>
      <p:ext uri="{BB962C8B-B14F-4D97-AF65-F5344CB8AC3E}">
        <p14:creationId xmlns:p14="http://schemas.microsoft.com/office/powerpoint/2010/main" val="3264919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8" name="Retângulo 7">
            <a:extLst>
              <a:ext uri="{FF2B5EF4-FFF2-40B4-BE49-F238E27FC236}">
                <a16:creationId xmlns:a16="http://schemas.microsoft.com/office/drawing/2014/main" id="{FC5C6AAD-A821-4FF6-BC9E-856913DF8B87}"/>
              </a:ext>
            </a:extLst>
          </p:cNvPr>
          <p:cNvSpPr/>
          <p:nvPr/>
        </p:nvSpPr>
        <p:spPr>
          <a:xfrm>
            <a:off x="226260" y="1084552"/>
            <a:ext cx="11541670" cy="1661993"/>
          </a:xfrm>
          <a:prstGeom prst="rect">
            <a:avLst/>
          </a:prstGeom>
        </p:spPr>
        <p:txBody>
          <a:bodyPr wrap="square">
            <a:spAutoFit/>
          </a:bodyPr>
          <a:lstStyle/>
          <a:p>
            <a:pPr algn="just"/>
            <a:endParaRPr lang="pt-BR" sz="2400" b="1"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p:txBody>
      </p:sp>
      <p:sp>
        <p:nvSpPr>
          <p:cNvPr id="2" name="Retângulo 1">
            <a:extLst>
              <a:ext uri="{FF2B5EF4-FFF2-40B4-BE49-F238E27FC236}">
                <a16:creationId xmlns:a16="http://schemas.microsoft.com/office/drawing/2014/main" id="{CF41422C-35EF-45F3-82AA-91AA413DB8B1}"/>
              </a:ext>
            </a:extLst>
          </p:cNvPr>
          <p:cNvSpPr/>
          <p:nvPr/>
        </p:nvSpPr>
        <p:spPr>
          <a:xfrm>
            <a:off x="287098" y="1050863"/>
            <a:ext cx="11480831" cy="6309420"/>
          </a:xfrm>
          <a:prstGeom prst="rect">
            <a:avLst/>
          </a:prstGeom>
        </p:spPr>
        <p:txBody>
          <a:bodyPr wrap="square">
            <a:spAutoFit/>
          </a:bodyPr>
          <a:lstStyle/>
          <a:p>
            <a:pPr algn="just"/>
            <a:r>
              <a:rPr lang="pt-BR" sz="2800" dirty="0">
                <a:effectLst/>
                <a:ea typeface="Calibri" panose="020F0502020204030204" pitchFamily="34" charset="0"/>
                <a:cs typeface="Times New Roman" panose="02020603050405020304" pitchFamily="18" charset="0"/>
              </a:rPr>
              <a:t>	</a:t>
            </a:r>
            <a:r>
              <a:rPr lang="pt-BR" sz="2400" dirty="0">
                <a:effectLst/>
                <a:ea typeface="Calibri" panose="020F0502020204030204" pitchFamily="34" charset="0"/>
                <a:cs typeface="Times New Roman" panose="02020603050405020304" pitchFamily="18" charset="0"/>
              </a:rPr>
              <a:t>Na área para o balneário foi escolhido uma área mais ampla com arvores, para trazer um sistema mais rural, com o rio próximo e área adequadas para banhos tanto para adulto como crianças.  </a:t>
            </a:r>
          </a:p>
          <a:p>
            <a:pPr algn="just"/>
            <a:endParaRPr lang="pt-BR" sz="2400" dirty="0">
              <a:effectLst/>
              <a:ea typeface="Calibri" panose="020F0502020204030204" pitchFamily="34" charset="0"/>
              <a:cs typeface="Times New Roman" panose="02020603050405020304" pitchFamily="18" charset="0"/>
            </a:endParaRPr>
          </a:p>
          <a:p>
            <a:pPr algn="just"/>
            <a:r>
              <a:rPr lang="pt-BR" sz="2800" b="1" dirty="0">
                <a:effectLst/>
                <a:ea typeface="Calibri" panose="020F0502020204030204" pitchFamily="34" charset="0"/>
                <a:cs typeface="Times New Roman" panose="02020603050405020304" pitchFamily="18" charset="0"/>
              </a:rPr>
              <a:t>Limpeza do Local:</a:t>
            </a:r>
          </a:p>
          <a:p>
            <a:pPr algn="just"/>
            <a:endParaRPr lang="pt-BR" sz="2800" b="1" dirty="0">
              <a:effectLst/>
              <a:ea typeface="Calibri" panose="020F0502020204030204" pitchFamily="34" charset="0"/>
              <a:cs typeface="Times New Roman" panose="02020603050405020304" pitchFamily="18" charset="0"/>
            </a:endParaRPr>
          </a:p>
          <a:p>
            <a:pPr algn="just"/>
            <a:r>
              <a:rPr lang="pt-BR" sz="2400" dirty="0">
                <a:effectLst/>
                <a:ea typeface="Calibri" panose="020F0502020204030204" pitchFamily="34" charset="0"/>
                <a:cs typeface="Times New Roman" panose="02020603050405020304" pitchFamily="18" charset="0"/>
              </a:rPr>
              <a:t>	Após a escolha do local adequado será feito a limpeza da área, isso levará tempo e muito cuidado, essa limpeza terá um custo que será razoavelmente alto, mais será algo necessário e obrigatório, a parti disso inicializara as demais atividades. O custo com maquinário será de aproximadamente de 5 dias trabalhados que custarão uma média de R$10.000,00 reais na limpeza dos açudes, já na limpeza do balneário será um custo mais baixo, porém também muito importante, será realizando através de pessoas por ser uma limpeza mais delicada e controlada, por ser um local de lazer, com isso tomará mais tempo levando em média um mês, e custará aproximadamente R$3.000,00 reais.  </a:t>
            </a:r>
          </a:p>
          <a:p>
            <a:pPr algn="just"/>
            <a:endParaRPr lang="pt-BR" sz="2800" dirty="0">
              <a:effectLst/>
              <a:ea typeface="Calibri" panose="020F0502020204030204" pitchFamily="34" charset="0"/>
              <a:cs typeface="Times New Roman" panose="02020603050405020304" pitchFamily="18" charset="0"/>
            </a:endParaRPr>
          </a:p>
          <a:p>
            <a:pPr algn="just"/>
            <a:endParaRPr lang="pt-BR" sz="2800" dirty="0"/>
          </a:p>
        </p:txBody>
      </p:sp>
    </p:spTree>
    <p:extLst>
      <p:ext uri="{BB962C8B-B14F-4D97-AF65-F5344CB8AC3E}">
        <p14:creationId xmlns:p14="http://schemas.microsoft.com/office/powerpoint/2010/main" val="1875454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8" name="Retângulo 7">
            <a:extLst>
              <a:ext uri="{FF2B5EF4-FFF2-40B4-BE49-F238E27FC236}">
                <a16:creationId xmlns:a16="http://schemas.microsoft.com/office/drawing/2014/main" id="{35BE01E1-67DF-430C-B3A7-53A1FA9D7E03}"/>
              </a:ext>
            </a:extLst>
          </p:cNvPr>
          <p:cNvSpPr/>
          <p:nvPr/>
        </p:nvSpPr>
        <p:spPr>
          <a:xfrm>
            <a:off x="325165" y="1111056"/>
            <a:ext cx="11541670" cy="4801314"/>
          </a:xfrm>
          <a:prstGeom prst="rect">
            <a:avLst/>
          </a:prstGeom>
        </p:spPr>
        <p:txBody>
          <a:bodyPr wrap="square">
            <a:spAutoFit/>
          </a:bodyPr>
          <a:lstStyle/>
          <a:p>
            <a:pPr algn="just"/>
            <a:r>
              <a:rPr lang="pt-BR" sz="2800" b="1" dirty="0">
                <a:effectLst/>
                <a:ea typeface="Calibri" panose="020F0502020204030204" pitchFamily="34" charset="0"/>
                <a:cs typeface="Times New Roman" panose="02020603050405020304" pitchFamily="18" charset="0"/>
              </a:rPr>
              <a:t>Construção dos açudes</a:t>
            </a:r>
          </a:p>
          <a:p>
            <a:pPr algn="just"/>
            <a:endParaRPr lang="pt-BR" sz="2800" b="1" dirty="0">
              <a:effectLst/>
              <a:ea typeface="Calibri" panose="020F0502020204030204" pitchFamily="34" charset="0"/>
              <a:cs typeface="Times New Roman" panose="02020603050405020304" pitchFamily="18" charset="0"/>
            </a:endParaRPr>
          </a:p>
          <a:p>
            <a:pPr algn="just"/>
            <a:r>
              <a:rPr lang="pt-BR" sz="2400" dirty="0">
                <a:ea typeface="Calibri" panose="020F0502020204030204" pitchFamily="34" charset="0"/>
                <a:cs typeface="Times New Roman" panose="02020603050405020304" pitchFamily="18" charset="0"/>
              </a:rPr>
              <a:t>	</a:t>
            </a:r>
            <a:r>
              <a:rPr lang="pt-BR" sz="2400" dirty="0">
                <a:effectLst/>
                <a:ea typeface="Calibri" panose="020F0502020204030204" pitchFamily="34" charset="0"/>
                <a:cs typeface="Times New Roman" panose="02020603050405020304" pitchFamily="18" charset="0"/>
              </a:rPr>
              <a:t>Na construção de açudes é sempre bom ver o tamanho adequado ou melhor para fazer as suas manutenções, foi escolhido o tamanho de 30 metros de comprimento com 20 metros de largura com profundidade de 1,5 metros, dando assim um açude de 900 metros cúbicos ou 600 metros quadrado. Em relação a capacidade desse açude vai variar da espécie de peixe a ser colocado exemplo a baixo:</a:t>
            </a:r>
          </a:p>
          <a:p>
            <a:pPr algn="just"/>
            <a:endParaRPr lang="pt-BR" sz="2800"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p:txBody>
      </p:sp>
    </p:spTree>
    <p:extLst>
      <p:ext uri="{BB962C8B-B14F-4D97-AF65-F5344CB8AC3E}">
        <p14:creationId xmlns:p14="http://schemas.microsoft.com/office/powerpoint/2010/main" val="1624510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8BA8B267-3E54-4EC8-B58C-B86369E464EC}"/>
              </a:ext>
            </a:extLst>
          </p:cNvPr>
          <p:cNvGrpSpPr/>
          <p:nvPr/>
        </p:nvGrpSpPr>
        <p:grpSpPr>
          <a:xfrm>
            <a:off x="13647" y="0"/>
            <a:ext cx="12178353" cy="6525491"/>
            <a:chOff x="13647" y="16041"/>
            <a:chExt cx="12178353" cy="6828951"/>
          </a:xfrm>
        </p:grpSpPr>
        <p:pic>
          <p:nvPicPr>
            <p:cNvPr id="13" name="Imagem 12">
              <a:extLst>
                <a:ext uri="{FF2B5EF4-FFF2-40B4-BE49-F238E27FC236}">
                  <a16:creationId xmlns:a16="http://schemas.microsoft.com/office/drawing/2014/main" id="{417D0BF0-820F-42A8-8A3D-7FF56F307FA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57590"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30F00BC6-C7D3-4D80-A4DF-2721F778440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A088D53-63D4-43C2-A7F9-092AA23B6F2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33D61311-34C1-43D4-B0C7-DD4DC5ADAC4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F137F10E-FFC8-402F-BDB4-94DBF1DEE169}"/>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8" name="Retângulo 7">
            <a:extLst>
              <a:ext uri="{FF2B5EF4-FFF2-40B4-BE49-F238E27FC236}">
                <a16:creationId xmlns:a16="http://schemas.microsoft.com/office/drawing/2014/main" id="{7B30519F-1082-46FD-89AD-C129F9D11780}"/>
              </a:ext>
            </a:extLst>
          </p:cNvPr>
          <p:cNvSpPr/>
          <p:nvPr/>
        </p:nvSpPr>
        <p:spPr>
          <a:xfrm>
            <a:off x="213009" y="1028343"/>
            <a:ext cx="11541670" cy="3262432"/>
          </a:xfrm>
          <a:prstGeom prst="rect">
            <a:avLst/>
          </a:prstGeom>
        </p:spPr>
        <p:txBody>
          <a:bodyPr wrap="square">
            <a:spAutoFit/>
          </a:bodyPr>
          <a:lstStyle/>
          <a:p>
            <a:pPr algn="just"/>
            <a:endParaRPr lang="pt-BR" sz="2400" b="1" dirty="0"/>
          </a:p>
          <a:p>
            <a:pPr marL="342900" indent="-342900" algn="just">
              <a:buFont typeface="Wingdings" panose="05000000000000000000" pitchFamily="2" charset="2"/>
              <a:buChar char="ü"/>
            </a:pPr>
            <a:endParaRPr lang="pt-BR" sz="2400" b="1" dirty="0"/>
          </a:p>
          <a:p>
            <a:pPr algn="just"/>
            <a:endParaRPr lang="pt-BR" sz="2800" dirty="0"/>
          </a:p>
          <a:p>
            <a:pPr marL="342900" indent="-342900" algn="just">
              <a:buFont typeface="Wingdings" panose="05000000000000000000" pitchFamily="2" charset="2"/>
              <a:buChar char="ü"/>
            </a:pPr>
            <a:endParaRPr lang="pt-BR" sz="2400" dirty="0"/>
          </a:p>
          <a:p>
            <a:pPr algn="just"/>
            <a:endParaRPr lang="pt-BR" sz="2400" dirty="0"/>
          </a:p>
          <a:p>
            <a:pPr marL="342900" indent="-342900" algn="just">
              <a:buFont typeface="Wingdings" panose="05000000000000000000" pitchFamily="2" charset="2"/>
              <a:buChar char="ü"/>
            </a:pPr>
            <a:endParaRPr lang="pt-BR" sz="2400" b="1" dirty="0"/>
          </a:p>
          <a:p>
            <a:pPr marL="342900" indent="-34290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a:p>
            <a:pPr marL="285750" indent="-285750" algn="just">
              <a:buFont typeface="Wingdings" panose="05000000000000000000" pitchFamily="2" charset="2"/>
              <a:buChar char="ü"/>
            </a:pPr>
            <a:endParaRPr lang="pt-BR" dirty="0"/>
          </a:p>
        </p:txBody>
      </p:sp>
      <p:graphicFrame>
        <p:nvGraphicFramePr>
          <p:cNvPr id="2" name="Tabela 1">
            <a:extLst>
              <a:ext uri="{FF2B5EF4-FFF2-40B4-BE49-F238E27FC236}">
                <a16:creationId xmlns:a16="http://schemas.microsoft.com/office/drawing/2014/main" id="{EA27C3FE-B2E1-4708-AF4B-1C10DF483F41}"/>
              </a:ext>
            </a:extLst>
          </p:cNvPr>
          <p:cNvGraphicFramePr>
            <a:graphicFrameLocks noGrp="1"/>
          </p:cNvGraphicFramePr>
          <p:nvPr>
            <p:extLst>
              <p:ext uri="{D42A27DB-BD31-4B8C-83A1-F6EECF244321}">
                <p14:modId xmlns:p14="http://schemas.microsoft.com/office/powerpoint/2010/main" val="4266915691"/>
              </p:ext>
            </p:extLst>
          </p:nvPr>
        </p:nvGraphicFramePr>
        <p:xfrm>
          <a:off x="126539" y="1440874"/>
          <a:ext cx="11852451" cy="5279188"/>
        </p:xfrm>
        <a:graphic>
          <a:graphicData uri="http://schemas.openxmlformats.org/drawingml/2006/table">
            <a:tbl>
              <a:tblPr firstRow="1" firstCol="1" bandRow="1">
                <a:tableStyleId>{5C22544A-7EE6-4342-B048-85BDC9FD1C3A}</a:tableStyleId>
              </a:tblPr>
              <a:tblGrid>
                <a:gridCol w="2957886">
                  <a:extLst>
                    <a:ext uri="{9D8B030D-6E8A-4147-A177-3AD203B41FA5}">
                      <a16:colId xmlns:a16="http://schemas.microsoft.com/office/drawing/2014/main" val="1601380549"/>
                    </a:ext>
                  </a:extLst>
                </a:gridCol>
                <a:gridCol w="4148287">
                  <a:extLst>
                    <a:ext uri="{9D8B030D-6E8A-4147-A177-3AD203B41FA5}">
                      <a16:colId xmlns:a16="http://schemas.microsoft.com/office/drawing/2014/main" val="3705640056"/>
                    </a:ext>
                  </a:extLst>
                </a:gridCol>
                <a:gridCol w="4746278">
                  <a:extLst>
                    <a:ext uri="{9D8B030D-6E8A-4147-A177-3AD203B41FA5}">
                      <a16:colId xmlns:a16="http://schemas.microsoft.com/office/drawing/2014/main" val="533293887"/>
                    </a:ext>
                  </a:extLst>
                </a:gridCol>
              </a:tblGrid>
              <a:tr h="445140">
                <a:tc>
                  <a:txBody>
                    <a:bodyPr/>
                    <a:lstStyle/>
                    <a:p>
                      <a:pPr algn="ctr">
                        <a:lnSpc>
                          <a:spcPct val="107000"/>
                        </a:lnSpc>
                        <a:spcAft>
                          <a:spcPts val="800"/>
                        </a:spcAft>
                      </a:pPr>
                      <a:r>
                        <a:rPr lang="pt-BR" sz="2000" dirty="0">
                          <a:effectLst/>
                        </a:rPr>
                        <a:t>ESPÉCIE</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N° DE PEIXE POR M²</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CAPACIDADE MÉDIA POR AÇUDE</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95847650"/>
                  </a:ext>
                </a:extLst>
              </a:tr>
              <a:tr h="423944">
                <a:tc>
                  <a:txBody>
                    <a:bodyPr/>
                    <a:lstStyle/>
                    <a:p>
                      <a:pPr algn="ctr">
                        <a:lnSpc>
                          <a:spcPct val="107000"/>
                        </a:lnSpc>
                        <a:spcAft>
                          <a:spcPts val="800"/>
                        </a:spcAft>
                      </a:pPr>
                      <a:r>
                        <a:rPr lang="pt-BR" sz="2000" dirty="0" err="1">
                          <a:effectLst/>
                        </a:rPr>
                        <a:t>Tilapia</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3 á 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3.000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755020099"/>
                  </a:ext>
                </a:extLst>
              </a:tr>
              <a:tr h="594608">
                <a:tc>
                  <a:txBody>
                    <a:bodyPr/>
                    <a:lstStyle/>
                    <a:p>
                      <a:pPr algn="ctr">
                        <a:lnSpc>
                          <a:spcPct val="107000"/>
                        </a:lnSpc>
                        <a:spcAft>
                          <a:spcPts val="800"/>
                        </a:spcAft>
                      </a:pPr>
                      <a:r>
                        <a:rPr lang="pt-BR" sz="2000" dirty="0">
                          <a:effectLst/>
                        </a:rPr>
                        <a:t>Pacu</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1,5 á 2</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1.200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146212710"/>
                  </a:ext>
                </a:extLst>
              </a:tr>
              <a:tr h="423944">
                <a:tc>
                  <a:txBody>
                    <a:bodyPr/>
                    <a:lstStyle/>
                    <a:p>
                      <a:pPr algn="ctr">
                        <a:lnSpc>
                          <a:spcPct val="107000"/>
                        </a:lnSpc>
                        <a:spcAft>
                          <a:spcPts val="800"/>
                        </a:spcAft>
                      </a:pPr>
                      <a:r>
                        <a:rPr lang="pt-BR" sz="2000">
                          <a:effectLst/>
                        </a:rPr>
                        <a:t>Tambacu</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 á 2</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1.200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266494154"/>
                  </a:ext>
                </a:extLst>
              </a:tr>
              <a:tr h="423944">
                <a:tc>
                  <a:txBody>
                    <a:bodyPr/>
                    <a:lstStyle/>
                    <a:p>
                      <a:pPr algn="ctr">
                        <a:lnSpc>
                          <a:spcPct val="107000"/>
                        </a:lnSpc>
                        <a:spcAft>
                          <a:spcPts val="800"/>
                        </a:spcAft>
                      </a:pPr>
                      <a:r>
                        <a:rPr lang="pt-BR" sz="2000">
                          <a:effectLst/>
                        </a:rPr>
                        <a:t>Pitinga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1,5 á 2</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1.200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684385766"/>
                  </a:ext>
                </a:extLst>
              </a:tr>
              <a:tr h="423944">
                <a:tc>
                  <a:txBody>
                    <a:bodyPr/>
                    <a:lstStyle/>
                    <a:p>
                      <a:pPr algn="ctr">
                        <a:lnSpc>
                          <a:spcPct val="107000"/>
                        </a:lnSpc>
                        <a:spcAft>
                          <a:spcPts val="800"/>
                        </a:spcAft>
                      </a:pPr>
                      <a:r>
                        <a:rPr lang="pt-BR" sz="2000">
                          <a:effectLst/>
                        </a:rPr>
                        <a:t>Piau</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 á 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1.800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701408667"/>
                  </a:ext>
                </a:extLst>
              </a:tr>
              <a:tr h="423944">
                <a:tc>
                  <a:txBody>
                    <a:bodyPr/>
                    <a:lstStyle/>
                    <a:p>
                      <a:pPr algn="ctr">
                        <a:lnSpc>
                          <a:spcPct val="107000"/>
                        </a:lnSpc>
                        <a:spcAft>
                          <a:spcPts val="800"/>
                        </a:spcAft>
                      </a:pPr>
                      <a:r>
                        <a:rPr lang="pt-BR" sz="2000">
                          <a:effectLst/>
                        </a:rPr>
                        <a:t>Piapara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 á 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1.800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952520148"/>
                  </a:ext>
                </a:extLst>
              </a:tr>
              <a:tr h="423944">
                <a:tc>
                  <a:txBody>
                    <a:bodyPr/>
                    <a:lstStyle/>
                    <a:p>
                      <a:pPr algn="ctr">
                        <a:lnSpc>
                          <a:spcPct val="107000"/>
                        </a:lnSpc>
                        <a:spcAft>
                          <a:spcPts val="800"/>
                        </a:spcAft>
                      </a:pPr>
                      <a:r>
                        <a:rPr lang="pt-BR" sz="2000">
                          <a:effectLst/>
                        </a:rPr>
                        <a:t>Catfish</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 á 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1.800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003444795"/>
                  </a:ext>
                </a:extLst>
              </a:tr>
              <a:tr h="423944">
                <a:tc>
                  <a:txBody>
                    <a:bodyPr/>
                    <a:lstStyle/>
                    <a:p>
                      <a:pPr algn="ctr">
                        <a:lnSpc>
                          <a:spcPct val="107000"/>
                        </a:lnSpc>
                        <a:spcAft>
                          <a:spcPts val="800"/>
                        </a:spcAft>
                      </a:pPr>
                      <a:r>
                        <a:rPr lang="pt-BR" sz="2000">
                          <a:effectLst/>
                        </a:rPr>
                        <a:t>Jundiá cinza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3 á 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3.000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397882201"/>
                  </a:ext>
                </a:extLst>
              </a:tr>
              <a:tr h="423944">
                <a:tc>
                  <a:txBody>
                    <a:bodyPr/>
                    <a:lstStyle/>
                    <a:p>
                      <a:pPr algn="ctr">
                        <a:lnSpc>
                          <a:spcPct val="107000"/>
                        </a:lnSpc>
                        <a:spcAft>
                          <a:spcPts val="800"/>
                        </a:spcAft>
                      </a:pPr>
                      <a:r>
                        <a:rPr lang="pt-BR" sz="2000">
                          <a:effectLst/>
                        </a:rPr>
                        <a:t>Lambari</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30 á 50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30.000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162043556"/>
                  </a:ext>
                </a:extLst>
              </a:tr>
              <a:tr h="423944">
                <a:tc>
                  <a:txBody>
                    <a:bodyPr/>
                    <a:lstStyle/>
                    <a:p>
                      <a:pPr algn="ctr">
                        <a:lnSpc>
                          <a:spcPct val="107000"/>
                        </a:lnSpc>
                        <a:spcAft>
                          <a:spcPts val="800"/>
                        </a:spcAft>
                      </a:pPr>
                      <a:r>
                        <a:rPr lang="pt-BR" sz="2000">
                          <a:effectLst/>
                        </a:rPr>
                        <a:t>Bagre</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10 á 15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9.000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281532790"/>
                  </a:ext>
                </a:extLst>
              </a:tr>
              <a:tr h="423944">
                <a:tc>
                  <a:txBody>
                    <a:bodyPr/>
                    <a:lstStyle/>
                    <a:p>
                      <a:pPr algn="ctr">
                        <a:lnSpc>
                          <a:spcPct val="107000"/>
                        </a:lnSpc>
                        <a:spcAft>
                          <a:spcPts val="800"/>
                        </a:spcAft>
                      </a:pPr>
                      <a:r>
                        <a:rPr lang="pt-BR" sz="2000">
                          <a:effectLst/>
                        </a:rPr>
                        <a:t>Pamga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10 á 15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9.000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723152019"/>
                  </a:ext>
                </a:extLst>
              </a:tr>
            </a:tbl>
          </a:graphicData>
        </a:graphic>
      </p:graphicFrame>
      <p:sp>
        <p:nvSpPr>
          <p:cNvPr id="3" name="Rectangle 1">
            <a:extLst>
              <a:ext uri="{FF2B5EF4-FFF2-40B4-BE49-F238E27FC236}">
                <a16:creationId xmlns:a16="http://schemas.microsoft.com/office/drawing/2014/main" id="{EA030B28-09A3-4F4F-ABF0-88791F772D58}"/>
              </a:ext>
            </a:extLst>
          </p:cNvPr>
          <p:cNvSpPr>
            <a:spLocks noChangeArrowheads="1"/>
          </p:cNvSpPr>
          <p:nvPr/>
        </p:nvSpPr>
        <p:spPr bwMode="auto">
          <a:xfrm>
            <a:off x="0" y="436528"/>
            <a:ext cx="15589250"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45085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50850" algn="just" defTabSz="914400" rtl="0" eaLnBrk="0" fontAlgn="base" latinLnBrk="0" hangingPunct="0">
              <a:lnSpc>
                <a:spcPct val="100000"/>
              </a:lnSpc>
              <a:spcBef>
                <a:spcPct val="0"/>
              </a:spcBef>
              <a:spcAft>
                <a:spcPct val="0"/>
              </a:spcAft>
              <a:buClrTx/>
              <a:buSzTx/>
              <a:buFontTx/>
              <a:buNone/>
              <a:tabLst/>
            </a:pPr>
            <a:endParaRPr kumimoji="0" lang="pt-BR" altLang="pt-BR" sz="2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pt-BR" altLang="pt-BR" sz="28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Tabela1.</a:t>
            </a:r>
            <a:r>
              <a:rPr kumimoji="0" lang="pt-BR" altLang="pt-BR" sz="2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Capacidade m</a:t>
            </a:r>
            <a:r>
              <a:rPr kumimoji="0" lang="pt-BR" altLang="pt-BR"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é</a:t>
            </a:r>
            <a:r>
              <a:rPr kumimoji="0" lang="pt-BR" altLang="pt-BR" sz="2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dia de esp</a:t>
            </a:r>
            <a:r>
              <a:rPr kumimoji="0" lang="pt-BR" altLang="pt-BR" sz="28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é</a:t>
            </a:r>
            <a:r>
              <a:rPr kumimoji="0" lang="pt-BR" altLang="pt-BR" sz="28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cies de peixes por metro quadrado.</a:t>
            </a:r>
            <a:endParaRPr kumimoji="0" lang="pt-BR" altLang="pt-BR" sz="2800" b="0" i="0" u="none" strike="noStrike" cap="none" normalizeH="0" baseline="0" dirty="0">
              <a:ln>
                <a:noFill/>
              </a:ln>
              <a:solidFill>
                <a:schemeClr val="tx1"/>
              </a:solidFill>
              <a:effectLst/>
            </a:endParaRPr>
          </a:p>
          <a:p>
            <a:pPr marL="0" marR="0" lvl="0" indent="450850" algn="just" defTabSz="914400" rtl="0" eaLnBrk="0" fontAlgn="base" latinLnBrk="0" hangingPunct="0">
              <a:lnSpc>
                <a:spcPct val="100000"/>
              </a:lnSpc>
              <a:spcBef>
                <a:spcPct val="0"/>
              </a:spcBef>
              <a:spcAft>
                <a:spcPct val="0"/>
              </a:spcAft>
              <a:buClrTx/>
              <a:buSzTx/>
              <a:buFontTx/>
              <a:buNone/>
              <a:tabLst/>
            </a:pPr>
            <a:r>
              <a:rPr kumimoji="0" lang="pt-BR" altLang="pt-BR" sz="1200" b="0"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pt-BR" altLang="pt-B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49908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475EE6D5-0B7D-45C3-B801-8512FD9EB443}"/>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0D7EA88A-2E7E-4623-9584-662E5AED7B1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0643CA01-233B-4637-91B9-60DC9E882F68}"/>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87F1BD0C-EE42-4F75-B6BF-34D6330AC96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068EE9B8-83C5-47CA-AF42-30FF93221E8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E56BE43C-4580-41FC-86BB-F6E49CA88553}"/>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Título 1">
            <a:extLst>
              <a:ext uri="{FF2B5EF4-FFF2-40B4-BE49-F238E27FC236}">
                <a16:creationId xmlns:a16="http://schemas.microsoft.com/office/drawing/2014/main" id="{46540209-56F7-4F29-8F22-C0A2C660DD77}"/>
              </a:ext>
            </a:extLst>
          </p:cNvPr>
          <p:cNvSpPr>
            <a:spLocks noGrp="1"/>
          </p:cNvSpPr>
          <p:nvPr>
            <p:ph type="title"/>
          </p:nvPr>
        </p:nvSpPr>
        <p:spPr>
          <a:xfrm>
            <a:off x="465842" y="1092937"/>
            <a:ext cx="11528934" cy="1865416"/>
          </a:xfrm>
        </p:spPr>
        <p:txBody>
          <a:bodyPr>
            <a:normAutofit fontScale="90000"/>
          </a:bodyPr>
          <a:lstStyle/>
          <a:p>
            <a:pPr indent="450215">
              <a:lnSpc>
                <a:spcPct val="107000"/>
              </a:lnSpc>
              <a:spcAft>
                <a:spcPts val="800"/>
              </a:spcAft>
            </a:pPr>
            <a:br>
              <a:rPr lang="pt-BR" sz="3200" b="1" dirty="0">
                <a:solidFill>
                  <a:schemeClr val="accent6">
                    <a:lumMod val="50000"/>
                  </a:schemeClr>
                </a:solidFill>
                <a:effectLst/>
                <a:latin typeface="+mn-lt"/>
                <a:ea typeface="Calibri" panose="020F0502020204030204" pitchFamily="34" charset="0"/>
                <a:cs typeface="Times New Roman" panose="02020603050405020304" pitchFamily="18" charset="0"/>
              </a:rPr>
            </a:br>
            <a:br>
              <a:rPr lang="pt-BR" sz="3200" b="1" dirty="0">
                <a:solidFill>
                  <a:schemeClr val="accent6">
                    <a:lumMod val="50000"/>
                  </a:schemeClr>
                </a:solidFill>
                <a:effectLst/>
                <a:latin typeface="+mn-lt"/>
                <a:ea typeface="Calibri" panose="020F0502020204030204" pitchFamily="34" charset="0"/>
                <a:cs typeface="Times New Roman" panose="02020603050405020304" pitchFamily="18" charset="0"/>
              </a:rPr>
            </a:br>
            <a:br>
              <a:rPr lang="pt-BR" sz="3200" b="1" dirty="0">
                <a:solidFill>
                  <a:schemeClr val="accent6">
                    <a:lumMod val="50000"/>
                  </a:schemeClr>
                </a:solidFill>
                <a:effectLst/>
                <a:latin typeface="+mn-lt"/>
                <a:ea typeface="Calibri" panose="020F0502020204030204" pitchFamily="34" charset="0"/>
                <a:cs typeface="Times New Roman" panose="02020603050405020304" pitchFamily="18" charset="0"/>
              </a:rPr>
            </a:br>
            <a:r>
              <a:rPr lang="pt-BR" sz="3100" b="1" dirty="0">
                <a:effectLst/>
                <a:latin typeface="+mn-lt"/>
                <a:ea typeface="Calibri" panose="020F0502020204030204" pitchFamily="34" charset="0"/>
                <a:cs typeface="Times New Roman" panose="02020603050405020304" pitchFamily="18" charset="0"/>
              </a:rPr>
              <a:t>Melhorias do Balneário</a:t>
            </a:r>
            <a:br>
              <a:rPr lang="pt-BR" sz="3200" b="1" dirty="0">
                <a:solidFill>
                  <a:schemeClr val="accent6">
                    <a:lumMod val="50000"/>
                  </a:schemeClr>
                </a:solidFill>
                <a:effectLst/>
                <a:latin typeface="+mn-lt"/>
                <a:ea typeface="Calibri" panose="020F0502020204030204" pitchFamily="34" charset="0"/>
                <a:cs typeface="Times New Roman" panose="02020603050405020304" pitchFamily="18" charset="0"/>
              </a:rPr>
            </a:br>
            <a:r>
              <a:rPr lang="pt-BR" sz="3200" b="1" dirty="0">
                <a:solidFill>
                  <a:schemeClr val="accent6">
                    <a:lumMod val="50000"/>
                  </a:schemeClr>
                </a:solidFill>
                <a:effectLst/>
                <a:latin typeface="+mn-lt"/>
                <a:ea typeface="Calibri" panose="020F0502020204030204" pitchFamily="34" charset="0"/>
                <a:cs typeface="Times New Roman" panose="02020603050405020304" pitchFamily="18" charset="0"/>
              </a:rPr>
              <a:t>	</a:t>
            </a:r>
            <a:r>
              <a:rPr lang="pt-BR" sz="2700" dirty="0">
                <a:effectLst/>
                <a:latin typeface="+mn-lt"/>
                <a:ea typeface="Calibri" panose="020F0502020204030204" pitchFamily="34" charset="0"/>
                <a:cs typeface="Times New Roman" panose="02020603050405020304" pitchFamily="18" charset="0"/>
              </a:rPr>
              <a:t>Em relação ao balneário a ideia é um pouco diferente, para dar uma maior liberdade para os visitantes na área escolhida serão feitas algumas churrasqueiras, quem terão um baixo custo e vai trazer uma maior liberdade ao público, com isso eles escolhes sua churrasqueira e área que vai ficar o dia para seu lazer. Esses são alguns custos da churrasqueira abaixo:</a:t>
            </a:r>
            <a:br>
              <a:rPr lang="pt-BR" sz="2700" dirty="0">
                <a:effectLst/>
                <a:latin typeface="+mn-lt"/>
                <a:ea typeface="Calibri" panose="020F0502020204030204" pitchFamily="34" charset="0"/>
                <a:cs typeface="Times New Roman" panose="02020603050405020304" pitchFamily="18" charset="0"/>
              </a:rPr>
            </a:br>
            <a:r>
              <a:rPr lang="pt-BR" sz="2700" b="1" dirty="0">
                <a:effectLst/>
                <a:latin typeface="+mn-lt"/>
                <a:ea typeface="Calibri" panose="020F0502020204030204" pitchFamily="34" charset="0"/>
                <a:cs typeface="Times New Roman" panose="02020603050405020304" pitchFamily="18" charset="0"/>
              </a:rPr>
              <a:t>Tabela 2.</a:t>
            </a:r>
            <a:r>
              <a:rPr lang="pt-BR" sz="2700" dirty="0">
                <a:effectLst/>
                <a:latin typeface="+mn-lt"/>
                <a:ea typeface="Calibri" panose="020F0502020204030204" pitchFamily="34" charset="0"/>
                <a:cs typeface="Times New Roman" panose="02020603050405020304" pitchFamily="18" charset="0"/>
              </a:rPr>
              <a:t> Quantidade necessária e gasta por churrasqueira.</a:t>
            </a:r>
            <a:br>
              <a:rPr lang="pt-BR" sz="2700" dirty="0">
                <a:effectLst/>
                <a:latin typeface="+mn-lt"/>
                <a:ea typeface="Calibri" panose="020F0502020204030204" pitchFamily="34" charset="0"/>
                <a:cs typeface="Times New Roman" panose="02020603050405020304" pitchFamily="18" charset="0"/>
              </a:rPr>
            </a:br>
            <a:br>
              <a:rPr lang="pt-BR" sz="2700" b="1" dirty="0">
                <a:solidFill>
                  <a:schemeClr val="accent6">
                    <a:lumMod val="50000"/>
                  </a:schemeClr>
                </a:solidFill>
                <a:latin typeface="+mn-lt"/>
              </a:rPr>
            </a:br>
            <a:endParaRPr lang="pt-BR" sz="2700" b="1" dirty="0">
              <a:solidFill>
                <a:schemeClr val="accent6">
                  <a:lumMod val="50000"/>
                </a:schemeClr>
              </a:solidFill>
              <a:latin typeface="+mn-lt"/>
            </a:endParaRPr>
          </a:p>
        </p:txBody>
      </p:sp>
      <p:graphicFrame>
        <p:nvGraphicFramePr>
          <p:cNvPr id="4" name="Tabela 3">
            <a:extLst>
              <a:ext uri="{FF2B5EF4-FFF2-40B4-BE49-F238E27FC236}">
                <a16:creationId xmlns:a16="http://schemas.microsoft.com/office/drawing/2014/main" id="{7C9CED79-0D28-449A-9F72-55BB341BABDB}"/>
              </a:ext>
            </a:extLst>
          </p:cNvPr>
          <p:cNvGraphicFramePr>
            <a:graphicFrameLocks noGrp="1"/>
          </p:cNvGraphicFramePr>
          <p:nvPr>
            <p:extLst>
              <p:ext uri="{D42A27DB-BD31-4B8C-83A1-F6EECF244321}">
                <p14:modId xmlns:p14="http://schemas.microsoft.com/office/powerpoint/2010/main" val="4082600579"/>
              </p:ext>
            </p:extLst>
          </p:nvPr>
        </p:nvGraphicFramePr>
        <p:xfrm>
          <a:off x="564775" y="3899647"/>
          <a:ext cx="11335871" cy="2662517"/>
        </p:xfrm>
        <a:graphic>
          <a:graphicData uri="http://schemas.openxmlformats.org/drawingml/2006/table">
            <a:tbl>
              <a:tblPr firstRow="1" firstCol="1" bandRow="1">
                <a:tableStyleId>{5C22544A-7EE6-4342-B048-85BDC9FD1C3A}</a:tableStyleId>
              </a:tblPr>
              <a:tblGrid>
                <a:gridCol w="2829967">
                  <a:extLst>
                    <a:ext uri="{9D8B030D-6E8A-4147-A177-3AD203B41FA5}">
                      <a16:colId xmlns:a16="http://schemas.microsoft.com/office/drawing/2014/main" val="1197797341"/>
                    </a:ext>
                  </a:extLst>
                </a:gridCol>
                <a:gridCol w="3491448">
                  <a:extLst>
                    <a:ext uri="{9D8B030D-6E8A-4147-A177-3AD203B41FA5}">
                      <a16:colId xmlns:a16="http://schemas.microsoft.com/office/drawing/2014/main" val="1013959299"/>
                    </a:ext>
                  </a:extLst>
                </a:gridCol>
                <a:gridCol w="2368530">
                  <a:extLst>
                    <a:ext uri="{9D8B030D-6E8A-4147-A177-3AD203B41FA5}">
                      <a16:colId xmlns:a16="http://schemas.microsoft.com/office/drawing/2014/main" val="2639263947"/>
                    </a:ext>
                  </a:extLst>
                </a:gridCol>
                <a:gridCol w="2645926">
                  <a:extLst>
                    <a:ext uri="{9D8B030D-6E8A-4147-A177-3AD203B41FA5}">
                      <a16:colId xmlns:a16="http://schemas.microsoft.com/office/drawing/2014/main" val="1616782576"/>
                    </a:ext>
                  </a:extLst>
                </a:gridCol>
              </a:tblGrid>
              <a:tr h="763252">
                <a:tc>
                  <a:txBody>
                    <a:bodyPr/>
                    <a:lstStyle/>
                    <a:p>
                      <a:pPr algn="ctr">
                        <a:lnSpc>
                          <a:spcPct val="107000"/>
                        </a:lnSpc>
                        <a:spcAft>
                          <a:spcPts val="800"/>
                        </a:spcAft>
                      </a:pPr>
                      <a:r>
                        <a:rPr lang="pt-BR" sz="2000" dirty="0">
                          <a:effectLst/>
                          <a:latin typeface="+mn-lt"/>
                        </a:rPr>
                        <a:t>CUSTO</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QUANTIDADE POR UNIDADE</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VALOR R$</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20 UNIDADES</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625907462"/>
                  </a:ext>
                </a:extLst>
              </a:tr>
              <a:tr h="379853">
                <a:tc>
                  <a:txBody>
                    <a:bodyPr/>
                    <a:lstStyle/>
                    <a:p>
                      <a:pPr algn="ctr">
                        <a:lnSpc>
                          <a:spcPct val="107000"/>
                        </a:lnSpc>
                        <a:spcAft>
                          <a:spcPts val="800"/>
                        </a:spcAft>
                      </a:pPr>
                      <a:r>
                        <a:rPr lang="pt-BR" sz="2000" dirty="0">
                          <a:effectLst/>
                          <a:latin typeface="+mn-lt"/>
                        </a:rPr>
                        <a:t>Tijolo</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140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84</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1.680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906263163"/>
                  </a:ext>
                </a:extLst>
              </a:tr>
              <a:tr h="379853">
                <a:tc>
                  <a:txBody>
                    <a:bodyPr/>
                    <a:lstStyle/>
                    <a:p>
                      <a:pPr algn="ctr">
                        <a:lnSpc>
                          <a:spcPct val="107000"/>
                        </a:lnSpc>
                        <a:spcAft>
                          <a:spcPts val="800"/>
                        </a:spcAft>
                      </a:pPr>
                      <a:r>
                        <a:rPr lang="pt-BR" sz="2000">
                          <a:effectLst/>
                          <a:latin typeface="+mn-lt"/>
                        </a:rPr>
                        <a:t>Cimento</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45</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900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708760488"/>
                  </a:ext>
                </a:extLst>
              </a:tr>
              <a:tr h="379853">
                <a:tc>
                  <a:txBody>
                    <a:bodyPr/>
                    <a:lstStyle/>
                    <a:p>
                      <a:pPr algn="ctr">
                        <a:lnSpc>
                          <a:spcPct val="107000"/>
                        </a:lnSpc>
                        <a:spcAft>
                          <a:spcPts val="800"/>
                        </a:spcAft>
                      </a:pPr>
                      <a:r>
                        <a:rPr lang="pt-BR" sz="2000">
                          <a:effectLst/>
                          <a:latin typeface="+mn-lt"/>
                        </a:rPr>
                        <a:t>Areia</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0,25M²</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28,75</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575</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728069338"/>
                  </a:ext>
                </a:extLst>
              </a:tr>
              <a:tr h="379853">
                <a:tc>
                  <a:txBody>
                    <a:bodyPr/>
                    <a:lstStyle/>
                    <a:p>
                      <a:pPr algn="ctr">
                        <a:lnSpc>
                          <a:spcPct val="107000"/>
                        </a:lnSpc>
                        <a:spcAft>
                          <a:spcPts val="800"/>
                        </a:spcAft>
                      </a:pPr>
                      <a:r>
                        <a:rPr lang="pt-BR" sz="2000">
                          <a:effectLst/>
                          <a:latin typeface="+mn-lt"/>
                        </a:rPr>
                        <a:t>Mão de obra</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150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150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3.000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106069275"/>
                  </a:ext>
                </a:extLst>
              </a:tr>
              <a:tr h="379853">
                <a:tc>
                  <a:txBody>
                    <a:bodyPr/>
                    <a:lstStyle/>
                    <a:p>
                      <a:pPr algn="ctr">
                        <a:lnSpc>
                          <a:spcPct val="107000"/>
                        </a:lnSpc>
                        <a:spcAft>
                          <a:spcPts val="800"/>
                        </a:spcAft>
                      </a:pPr>
                      <a:r>
                        <a:rPr lang="pt-BR" sz="2000">
                          <a:effectLst/>
                          <a:latin typeface="+mn-lt"/>
                        </a:rPr>
                        <a:t>TOTAL</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nSpc>
                          <a:spcPct val="107000"/>
                        </a:lnSpc>
                      </a:pPr>
                      <a:endParaRPr lang="pt-BR" sz="2000">
                        <a:effectLst/>
                        <a:latin typeface="+mn-lt"/>
                        <a:cs typeface="Times New Roman" panose="02020603050405020304" pitchFamily="18" charset="0"/>
                      </a:endParaRPr>
                    </a:p>
                  </a:txBody>
                  <a:tcPr marL="44450" marR="44450" marT="0" marB="0" anchor="b"/>
                </a:tc>
                <a:tc>
                  <a:txBody>
                    <a:bodyPr/>
                    <a:lstStyle/>
                    <a:p>
                      <a:pPr>
                        <a:lnSpc>
                          <a:spcPct val="107000"/>
                        </a:lnSpc>
                      </a:pPr>
                      <a:endParaRPr lang="pt-BR" sz="2000">
                        <a:effectLst/>
                        <a:latin typeface="+mn-lt"/>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6.155</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348304579"/>
                  </a:ext>
                </a:extLst>
              </a:tr>
            </a:tbl>
          </a:graphicData>
        </a:graphic>
      </p:graphicFrame>
    </p:spTree>
    <p:extLst>
      <p:ext uri="{BB962C8B-B14F-4D97-AF65-F5344CB8AC3E}">
        <p14:creationId xmlns:p14="http://schemas.microsoft.com/office/powerpoint/2010/main" val="5340332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86872EB7-4B22-4EC7-B8DA-AD8B291F1376}"/>
              </a:ext>
            </a:extLst>
          </p:cNvPr>
          <p:cNvGrpSpPr/>
          <p:nvPr/>
        </p:nvGrpSpPr>
        <p:grpSpPr>
          <a:xfrm>
            <a:off x="13647" y="16041"/>
            <a:ext cx="12178353" cy="6828951"/>
            <a:chOff x="13647" y="16041"/>
            <a:chExt cx="12178353" cy="6828951"/>
          </a:xfrm>
        </p:grpSpPr>
        <p:pic>
          <p:nvPicPr>
            <p:cNvPr id="14" name="Imagem 13">
              <a:extLst>
                <a:ext uri="{FF2B5EF4-FFF2-40B4-BE49-F238E27FC236}">
                  <a16:creationId xmlns:a16="http://schemas.microsoft.com/office/drawing/2014/main" id="{8FD9ED8F-0F09-47B6-B112-19E67A1BC41E}"/>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01C8F17-F761-4DBC-8D47-A047B3B87796}"/>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56CD3EB3-80C9-489D-86FC-D68F2444F30D}"/>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CE14769B-7217-4403-BD5F-95DA755A81CC}"/>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5CB011FD-7808-49BB-A935-84FA926C7411}"/>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Título 1">
            <a:extLst>
              <a:ext uri="{FF2B5EF4-FFF2-40B4-BE49-F238E27FC236}">
                <a16:creationId xmlns:a16="http://schemas.microsoft.com/office/drawing/2014/main" id="{46540209-56F7-4F29-8F22-C0A2C660DD77}"/>
              </a:ext>
            </a:extLst>
          </p:cNvPr>
          <p:cNvSpPr>
            <a:spLocks noGrp="1"/>
          </p:cNvSpPr>
          <p:nvPr>
            <p:ph type="title"/>
          </p:nvPr>
        </p:nvSpPr>
        <p:spPr>
          <a:xfrm>
            <a:off x="465841" y="1092937"/>
            <a:ext cx="8761413" cy="706964"/>
          </a:xfrm>
        </p:spPr>
        <p:txBody>
          <a:bodyPr>
            <a:noAutofit/>
          </a:bodyPr>
          <a:lstStyle/>
          <a:p>
            <a:r>
              <a:rPr lang="pt-BR" sz="2800" b="1" dirty="0">
                <a:effectLst/>
                <a:latin typeface="+mn-lt"/>
                <a:ea typeface="Calibri" panose="020F0502020204030204" pitchFamily="34" charset="0"/>
                <a:cs typeface="Times New Roman" panose="02020603050405020304" pitchFamily="18" charset="0"/>
              </a:rPr>
              <a:t>Tempo de construção e entrega</a:t>
            </a:r>
            <a:br>
              <a:rPr lang="pt-BR" sz="2800" dirty="0">
                <a:effectLst/>
                <a:latin typeface="+mn-lt"/>
                <a:ea typeface="Calibri" panose="020F0502020204030204" pitchFamily="34" charset="0"/>
                <a:cs typeface="Times New Roman" panose="02020603050405020304" pitchFamily="18" charset="0"/>
              </a:rPr>
            </a:br>
            <a:br>
              <a:rPr lang="pt-BR" sz="2800" b="1" dirty="0">
                <a:solidFill>
                  <a:schemeClr val="accent6">
                    <a:lumMod val="50000"/>
                  </a:schemeClr>
                </a:solidFill>
                <a:latin typeface="+mn-lt"/>
              </a:rPr>
            </a:br>
            <a:endParaRPr lang="pt-BR" sz="2800" b="1" dirty="0">
              <a:solidFill>
                <a:schemeClr val="accent6">
                  <a:lumMod val="50000"/>
                </a:schemeClr>
              </a:solidFill>
              <a:latin typeface="+mn-lt"/>
            </a:endParaRPr>
          </a:p>
        </p:txBody>
      </p:sp>
      <p:sp>
        <p:nvSpPr>
          <p:cNvPr id="11" name="Rectangle 3">
            <a:extLst>
              <a:ext uri="{FF2B5EF4-FFF2-40B4-BE49-F238E27FC236}">
                <a16:creationId xmlns:a16="http://schemas.microsoft.com/office/drawing/2014/main" id="{75D2FD6B-6AB6-4226-95CC-0C6B4BE25302}"/>
              </a:ext>
            </a:extLst>
          </p:cNvPr>
          <p:cNvSpPr>
            <a:spLocks noGrp="1"/>
          </p:cNvSpPr>
          <p:nvPr>
            <p:ph idx="1"/>
          </p:nvPr>
        </p:nvSpPr>
        <p:spPr>
          <a:xfrm>
            <a:off x="360218" y="1399309"/>
            <a:ext cx="11275191" cy="2150715"/>
          </a:xfrm>
        </p:spPr>
        <p:txBody>
          <a:bodyPr>
            <a:normAutofit fontScale="92500" lnSpcReduction="20000"/>
          </a:bodyPr>
          <a:lstStyle/>
          <a:p>
            <a:pPr indent="0" algn="just">
              <a:lnSpc>
                <a:spcPct val="107000"/>
              </a:lnSpc>
              <a:spcAft>
                <a:spcPts val="800"/>
              </a:spcAft>
              <a:buNone/>
            </a:pPr>
            <a:r>
              <a:rPr lang="pt-BR" sz="2400" dirty="0">
                <a:effectLst/>
                <a:ea typeface="Calibri" panose="020F0502020204030204" pitchFamily="34" charset="0"/>
                <a:cs typeface="Times New Roman" panose="02020603050405020304" pitchFamily="18" charset="0"/>
              </a:rPr>
              <a:t>	</a:t>
            </a:r>
            <a:r>
              <a:rPr lang="pt-BR" sz="2600" dirty="0">
                <a:effectLst/>
                <a:ea typeface="Calibri" panose="020F0502020204030204" pitchFamily="34" charset="0"/>
                <a:cs typeface="Times New Roman" panose="02020603050405020304" pitchFamily="18" charset="0"/>
              </a:rPr>
              <a:t>A parti do início da construção que será no dia 05 de janeiro de 2024, terá com início a limpeza do local escolhido como foi visto no planejamento, a limpeza em si será o local de lazer e local que serão construídos os açudes de peixes segue a tabela a baixo:</a:t>
            </a:r>
          </a:p>
          <a:p>
            <a:pPr indent="0" algn="just">
              <a:lnSpc>
                <a:spcPct val="107000"/>
              </a:lnSpc>
              <a:spcAft>
                <a:spcPts val="800"/>
              </a:spcAft>
              <a:buNone/>
            </a:pPr>
            <a:r>
              <a:rPr lang="pt-BR" sz="2400" b="1" dirty="0">
                <a:effectLst/>
                <a:latin typeface="+mn-lt"/>
                <a:ea typeface="Calibri" panose="020F0502020204030204" pitchFamily="34" charset="0"/>
                <a:cs typeface="Times New Roman" panose="02020603050405020304" pitchFamily="18" charset="0"/>
              </a:rPr>
              <a:t>4. Tempo de construção e entrega passo a passo por item.</a:t>
            </a:r>
            <a:endParaRPr lang="pt-BR" sz="2400" dirty="0">
              <a:effectLst/>
              <a:ea typeface="Calibri" panose="020F0502020204030204" pitchFamily="34" charset="0"/>
              <a:cs typeface="Times New Roman" panose="02020603050405020304" pitchFamily="18" charset="0"/>
            </a:endParaRPr>
          </a:p>
          <a:p>
            <a:pPr algn="just" eaLnBrk="1" hangingPunct="1">
              <a:buClr>
                <a:schemeClr val="accent6">
                  <a:lumMod val="50000"/>
                </a:schemeClr>
              </a:buClr>
              <a:buFont typeface="Wingdings" panose="05000000000000000000" pitchFamily="2" charset="2"/>
              <a:buChar char="ü"/>
            </a:pPr>
            <a:endParaRPr lang="pt-BR" altLang="pt-BR" sz="2400" dirty="0"/>
          </a:p>
        </p:txBody>
      </p:sp>
      <p:graphicFrame>
        <p:nvGraphicFramePr>
          <p:cNvPr id="3" name="Tabela 2">
            <a:extLst>
              <a:ext uri="{FF2B5EF4-FFF2-40B4-BE49-F238E27FC236}">
                <a16:creationId xmlns:a16="http://schemas.microsoft.com/office/drawing/2014/main" id="{240CB768-E722-4E50-9CE2-362B0C207396}"/>
              </a:ext>
            </a:extLst>
          </p:cNvPr>
          <p:cNvGraphicFramePr>
            <a:graphicFrameLocks noGrp="1"/>
          </p:cNvGraphicFramePr>
          <p:nvPr>
            <p:extLst>
              <p:ext uri="{D42A27DB-BD31-4B8C-83A1-F6EECF244321}">
                <p14:modId xmlns:p14="http://schemas.microsoft.com/office/powerpoint/2010/main" val="180300529"/>
              </p:ext>
            </p:extLst>
          </p:nvPr>
        </p:nvGraphicFramePr>
        <p:xfrm>
          <a:off x="658906" y="3429000"/>
          <a:ext cx="10976503" cy="3275018"/>
        </p:xfrm>
        <a:graphic>
          <a:graphicData uri="http://schemas.openxmlformats.org/drawingml/2006/table">
            <a:tbl>
              <a:tblPr firstRow="1" firstCol="1" bandRow="1">
                <a:tableStyleId>{5C22544A-7EE6-4342-B048-85BDC9FD1C3A}</a:tableStyleId>
              </a:tblPr>
              <a:tblGrid>
                <a:gridCol w="7320683">
                  <a:extLst>
                    <a:ext uri="{9D8B030D-6E8A-4147-A177-3AD203B41FA5}">
                      <a16:colId xmlns:a16="http://schemas.microsoft.com/office/drawing/2014/main" val="1576194144"/>
                    </a:ext>
                  </a:extLst>
                </a:gridCol>
                <a:gridCol w="1832433">
                  <a:extLst>
                    <a:ext uri="{9D8B030D-6E8A-4147-A177-3AD203B41FA5}">
                      <a16:colId xmlns:a16="http://schemas.microsoft.com/office/drawing/2014/main" val="2183754689"/>
                    </a:ext>
                  </a:extLst>
                </a:gridCol>
                <a:gridCol w="1823387">
                  <a:extLst>
                    <a:ext uri="{9D8B030D-6E8A-4147-A177-3AD203B41FA5}">
                      <a16:colId xmlns:a16="http://schemas.microsoft.com/office/drawing/2014/main" val="386584205"/>
                    </a:ext>
                  </a:extLst>
                </a:gridCol>
              </a:tblGrid>
              <a:tr h="399392">
                <a:tc>
                  <a:txBody>
                    <a:bodyPr/>
                    <a:lstStyle/>
                    <a:p>
                      <a:pPr algn="ctr">
                        <a:lnSpc>
                          <a:spcPct val="107000"/>
                        </a:lnSpc>
                        <a:spcAft>
                          <a:spcPts val="800"/>
                        </a:spcAft>
                      </a:pPr>
                      <a:r>
                        <a:rPr lang="pt-BR" sz="2000" dirty="0">
                          <a:effectLst/>
                        </a:rPr>
                        <a:t>O QUE SERÁ FEITO</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INICIO</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FINAL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939660287"/>
                  </a:ext>
                </a:extLst>
              </a:tr>
              <a:tr h="319514">
                <a:tc>
                  <a:txBody>
                    <a:bodyPr/>
                    <a:lstStyle/>
                    <a:p>
                      <a:pPr algn="ctr">
                        <a:lnSpc>
                          <a:spcPct val="107000"/>
                        </a:lnSpc>
                        <a:spcAft>
                          <a:spcPts val="800"/>
                        </a:spcAft>
                      </a:pPr>
                      <a:r>
                        <a:rPr lang="pt-BR" sz="2000" dirty="0">
                          <a:effectLst/>
                        </a:rPr>
                        <a:t>ALTOZIZAÇÕES DO MEIO AMBIENTE</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01/11/2023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04/01/2024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94990827"/>
                  </a:ext>
                </a:extLst>
              </a:tr>
              <a:tr h="319514">
                <a:tc>
                  <a:txBody>
                    <a:bodyPr/>
                    <a:lstStyle/>
                    <a:p>
                      <a:pPr algn="ctr">
                        <a:lnSpc>
                          <a:spcPct val="107000"/>
                        </a:lnSpc>
                        <a:spcAft>
                          <a:spcPts val="800"/>
                        </a:spcAft>
                      </a:pPr>
                      <a:r>
                        <a:rPr lang="pt-BR" sz="2000" dirty="0">
                          <a:effectLst/>
                        </a:rPr>
                        <a:t>LIMPEZA DO LOCAL</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05/01/2024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06/02/2024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23499346"/>
                  </a:ext>
                </a:extLst>
              </a:tr>
              <a:tr h="319514">
                <a:tc>
                  <a:txBody>
                    <a:bodyPr/>
                    <a:lstStyle/>
                    <a:p>
                      <a:pPr algn="ctr">
                        <a:lnSpc>
                          <a:spcPct val="107000"/>
                        </a:lnSpc>
                        <a:spcAft>
                          <a:spcPts val="800"/>
                        </a:spcAft>
                      </a:pPr>
                      <a:r>
                        <a:rPr lang="pt-BR" sz="2000" dirty="0">
                          <a:effectLst/>
                        </a:rPr>
                        <a:t>CONSTRUÇÃO DOS AÇUDES E LOCAL DE ARMAZENAMENTO</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06/02/2024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06/03/2024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518790725"/>
                  </a:ext>
                </a:extLst>
              </a:tr>
              <a:tr h="319514">
                <a:tc>
                  <a:txBody>
                    <a:bodyPr/>
                    <a:lstStyle/>
                    <a:p>
                      <a:pPr algn="ctr">
                        <a:lnSpc>
                          <a:spcPct val="107000"/>
                        </a:lnSpc>
                        <a:spcAft>
                          <a:spcPts val="800"/>
                        </a:spcAft>
                      </a:pPr>
                      <a:r>
                        <a:rPr lang="pt-BR" sz="2000" dirty="0">
                          <a:effectLst/>
                        </a:rPr>
                        <a:t>ANALISE DA ÁGUA DOS AÇUDES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07/03/2024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07/03/2024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97692340"/>
                  </a:ext>
                </a:extLst>
              </a:tr>
              <a:tr h="319514">
                <a:tc>
                  <a:txBody>
                    <a:bodyPr/>
                    <a:lstStyle/>
                    <a:p>
                      <a:pPr algn="ctr">
                        <a:lnSpc>
                          <a:spcPct val="107000"/>
                        </a:lnSpc>
                        <a:spcAft>
                          <a:spcPts val="800"/>
                        </a:spcAft>
                      </a:pPr>
                      <a:r>
                        <a:rPr lang="pt-BR" sz="2000" dirty="0">
                          <a:effectLst/>
                        </a:rPr>
                        <a:t>CONSTRUÇÃO DAS CHURRASQUEIRA E BANHEIROS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08/03/2024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09/04/2024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680287327"/>
                  </a:ext>
                </a:extLst>
              </a:tr>
              <a:tr h="319514">
                <a:tc>
                  <a:txBody>
                    <a:bodyPr/>
                    <a:lstStyle/>
                    <a:p>
                      <a:pPr algn="ctr">
                        <a:lnSpc>
                          <a:spcPct val="107000"/>
                        </a:lnSpc>
                        <a:spcAft>
                          <a:spcPts val="800"/>
                        </a:spcAft>
                      </a:pPr>
                      <a:r>
                        <a:rPr lang="pt-BR" sz="2000" dirty="0">
                          <a:effectLst/>
                        </a:rPr>
                        <a:t>COMPRA DOS ALEVINOS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08/03/2024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20/03/2024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024762703"/>
                  </a:ext>
                </a:extLst>
              </a:tr>
              <a:tr h="319514">
                <a:tc>
                  <a:txBody>
                    <a:bodyPr/>
                    <a:lstStyle/>
                    <a:p>
                      <a:pPr algn="ctr">
                        <a:lnSpc>
                          <a:spcPct val="107000"/>
                        </a:lnSpc>
                        <a:spcAft>
                          <a:spcPts val="800"/>
                        </a:spcAft>
                      </a:pPr>
                      <a:r>
                        <a:rPr lang="pt-BR" sz="2000">
                          <a:effectLst/>
                        </a:rPr>
                        <a:t>ACOMPANHAMENTO DO CRESCIMENTO DOS ALEVINOS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21/03/2024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21/06/2024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880789313"/>
                  </a:ext>
                </a:extLst>
              </a:tr>
              <a:tr h="319514">
                <a:tc>
                  <a:txBody>
                    <a:bodyPr/>
                    <a:lstStyle/>
                    <a:p>
                      <a:pPr algn="ctr">
                        <a:lnSpc>
                          <a:spcPct val="107000"/>
                        </a:lnSpc>
                        <a:spcAft>
                          <a:spcPts val="800"/>
                        </a:spcAft>
                      </a:pPr>
                      <a:r>
                        <a:rPr lang="pt-BR" sz="2000">
                          <a:effectLst/>
                        </a:rPr>
                        <a:t>ORGANIZAÇÃO E ACABAMENTO DO LOCAL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22/06/2024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12/07/2024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264834823"/>
                  </a:ext>
                </a:extLst>
              </a:tr>
              <a:tr h="319514">
                <a:tc>
                  <a:txBody>
                    <a:bodyPr/>
                    <a:lstStyle/>
                    <a:p>
                      <a:pPr algn="ctr">
                        <a:lnSpc>
                          <a:spcPct val="107000"/>
                        </a:lnSpc>
                        <a:spcAft>
                          <a:spcPts val="800"/>
                        </a:spcAft>
                      </a:pPr>
                      <a:r>
                        <a:rPr lang="pt-BR" sz="2000">
                          <a:effectLst/>
                        </a:rPr>
                        <a:t>INAGURAÇÃO PREVISTA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13/07/2024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14/07/2024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967449676"/>
                  </a:ext>
                </a:extLst>
              </a:tr>
            </a:tbl>
          </a:graphicData>
        </a:graphic>
      </p:graphicFrame>
    </p:spTree>
    <p:extLst>
      <p:ext uri="{BB962C8B-B14F-4D97-AF65-F5344CB8AC3E}">
        <p14:creationId xmlns:p14="http://schemas.microsoft.com/office/powerpoint/2010/main" val="914481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649860BC-298A-4EC0-8599-E66D15C1402B}"/>
              </a:ext>
            </a:extLst>
          </p:cNvPr>
          <p:cNvGrpSpPr/>
          <p:nvPr/>
        </p:nvGrpSpPr>
        <p:grpSpPr>
          <a:xfrm>
            <a:off x="0" y="30084"/>
            <a:ext cx="12178353" cy="6828951"/>
            <a:chOff x="13647" y="16041"/>
            <a:chExt cx="12178353" cy="6828951"/>
          </a:xfrm>
        </p:grpSpPr>
        <p:pic>
          <p:nvPicPr>
            <p:cNvPr id="14" name="Imagem 13">
              <a:extLst>
                <a:ext uri="{FF2B5EF4-FFF2-40B4-BE49-F238E27FC236}">
                  <a16:creationId xmlns:a16="http://schemas.microsoft.com/office/drawing/2014/main" id="{6F4B61BC-7F1B-4726-B307-DBFEBA735AFF}"/>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9EE3166D-52DE-4101-805E-6BBB0EBCCA70}"/>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E8213FD2-7DC8-4A9E-BFE2-A4CC63DE56C4}"/>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7B4293BE-8847-42D4-8FBD-8BBB60E8AD00}"/>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901811F5-118F-4641-B5C1-45D06A096895}"/>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Título 1">
            <a:extLst>
              <a:ext uri="{FF2B5EF4-FFF2-40B4-BE49-F238E27FC236}">
                <a16:creationId xmlns:a16="http://schemas.microsoft.com/office/drawing/2014/main" id="{46540209-56F7-4F29-8F22-C0A2C660DD77}"/>
              </a:ext>
            </a:extLst>
          </p:cNvPr>
          <p:cNvSpPr>
            <a:spLocks noGrp="1"/>
          </p:cNvSpPr>
          <p:nvPr>
            <p:ph type="title"/>
          </p:nvPr>
        </p:nvSpPr>
        <p:spPr>
          <a:xfrm>
            <a:off x="43205" y="1294428"/>
            <a:ext cx="11965019" cy="1874641"/>
          </a:xfrm>
        </p:spPr>
        <p:txBody>
          <a:bodyPr>
            <a:noAutofit/>
          </a:bodyPr>
          <a:lstStyle/>
          <a:p>
            <a:pPr marL="450215" algn="just">
              <a:lnSpc>
                <a:spcPct val="107000"/>
              </a:lnSpc>
              <a:spcAft>
                <a:spcPts val="800"/>
              </a:spcAft>
            </a:pPr>
            <a:br>
              <a:rPr lang="pt-BR" sz="2400" dirty="0">
                <a:effectLst/>
                <a:latin typeface="+mn-lt"/>
                <a:ea typeface="Calibri" panose="020F0502020204030204" pitchFamily="34" charset="0"/>
                <a:cs typeface="Times New Roman" panose="02020603050405020304" pitchFamily="18" charset="0"/>
              </a:rPr>
            </a:br>
            <a:r>
              <a:rPr lang="pt-BR" sz="2400" dirty="0">
                <a:effectLst/>
                <a:latin typeface="+mn-lt"/>
                <a:ea typeface="Calibri" panose="020F0502020204030204" pitchFamily="34" charset="0"/>
                <a:cs typeface="Times New Roman" panose="02020603050405020304" pitchFamily="18" charset="0"/>
              </a:rPr>
              <a:t> Desde o início até o final do projeto teve um valor investido de acordo com a condições disponível da Dona Maria, aquilo que nos foi passado, esse são o custo de construção para o empreendimento, não está sendo considerado alguns custos na tabela, como energia, rações, medicamentos, salários e manutenções. A tabela abaixo com os valores do projeto:</a:t>
            </a:r>
            <a:br>
              <a:rPr lang="pt-BR" sz="2400" dirty="0">
                <a:effectLst/>
                <a:latin typeface="+mn-lt"/>
                <a:ea typeface="Calibri" panose="020F0502020204030204" pitchFamily="34" charset="0"/>
                <a:cs typeface="Times New Roman" panose="02020603050405020304" pitchFamily="18" charset="0"/>
              </a:rPr>
            </a:br>
            <a:r>
              <a:rPr lang="pt-BR" sz="2400" b="1" dirty="0">
                <a:effectLst/>
                <a:latin typeface="+mn-lt"/>
                <a:ea typeface="Calibri" panose="020F0502020204030204" pitchFamily="34" charset="0"/>
                <a:cs typeface="Times New Roman" panose="02020603050405020304" pitchFamily="18" charset="0"/>
              </a:rPr>
              <a:t>Tabela 5.</a:t>
            </a:r>
            <a:r>
              <a:rPr lang="pt-BR" sz="2400" dirty="0">
                <a:effectLst/>
                <a:latin typeface="+mn-lt"/>
                <a:ea typeface="Calibri" panose="020F0502020204030204" pitchFamily="34" charset="0"/>
                <a:cs typeface="Times New Roman" panose="02020603050405020304" pitchFamily="18" charset="0"/>
              </a:rPr>
              <a:t> Custo Previsto por atividades a ser aplicadas.</a:t>
            </a:r>
            <a:endParaRPr lang="pt-BR" sz="2400" b="1" dirty="0">
              <a:solidFill>
                <a:schemeClr val="accent6">
                  <a:lumMod val="50000"/>
                </a:schemeClr>
              </a:solidFill>
              <a:latin typeface="+mn-lt"/>
            </a:endParaRPr>
          </a:p>
        </p:txBody>
      </p:sp>
      <p:sp>
        <p:nvSpPr>
          <p:cNvPr id="11" name="Rectangle 3">
            <a:extLst>
              <a:ext uri="{FF2B5EF4-FFF2-40B4-BE49-F238E27FC236}">
                <a16:creationId xmlns:a16="http://schemas.microsoft.com/office/drawing/2014/main" id="{75D2FD6B-6AB6-4226-95CC-0C6B4BE25302}"/>
              </a:ext>
            </a:extLst>
          </p:cNvPr>
          <p:cNvSpPr>
            <a:spLocks noGrp="1"/>
          </p:cNvSpPr>
          <p:nvPr>
            <p:ph idx="1"/>
          </p:nvPr>
        </p:nvSpPr>
        <p:spPr>
          <a:xfrm>
            <a:off x="425274" y="3563471"/>
            <a:ext cx="11355098" cy="2732110"/>
          </a:xfrm>
        </p:spPr>
        <p:txBody>
          <a:bodyPr>
            <a:normAutofit/>
          </a:bodyPr>
          <a:lstStyle/>
          <a:p>
            <a:pPr marL="0" indent="0" algn="just">
              <a:buClr>
                <a:schemeClr val="accent6">
                  <a:lumMod val="50000"/>
                </a:schemeClr>
              </a:buClr>
              <a:buNone/>
            </a:pPr>
            <a:endParaRPr lang="pt-BR" dirty="0"/>
          </a:p>
          <a:p>
            <a:pPr marL="0" indent="0" algn="just">
              <a:buClr>
                <a:schemeClr val="accent6">
                  <a:lumMod val="50000"/>
                </a:schemeClr>
              </a:buClr>
              <a:buNone/>
            </a:pPr>
            <a:endParaRPr lang="pt-BR" dirty="0"/>
          </a:p>
        </p:txBody>
      </p:sp>
      <p:graphicFrame>
        <p:nvGraphicFramePr>
          <p:cNvPr id="3" name="Tabela 2">
            <a:extLst>
              <a:ext uri="{FF2B5EF4-FFF2-40B4-BE49-F238E27FC236}">
                <a16:creationId xmlns:a16="http://schemas.microsoft.com/office/drawing/2014/main" id="{67FA5859-FB69-4E0E-A95D-3784FB300AD2}"/>
              </a:ext>
            </a:extLst>
          </p:cNvPr>
          <p:cNvGraphicFramePr>
            <a:graphicFrameLocks noGrp="1"/>
          </p:cNvGraphicFramePr>
          <p:nvPr>
            <p:extLst>
              <p:ext uri="{D42A27DB-BD31-4B8C-83A1-F6EECF244321}">
                <p14:modId xmlns:p14="http://schemas.microsoft.com/office/powerpoint/2010/main" val="48377118"/>
              </p:ext>
            </p:extLst>
          </p:nvPr>
        </p:nvGraphicFramePr>
        <p:xfrm>
          <a:off x="658906" y="3428999"/>
          <a:ext cx="11143908" cy="3260983"/>
        </p:xfrm>
        <a:graphic>
          <a:graphicData uri="http://schemas.openxmlformats.org/drawingml/2006/table">
            <a:tbl>
              <a:tblPr firstRow="1" firstCol="1" bandRow="1">
                <a:tableStyleId>{5C22544A-7EE6-4342-B048-85BDC9FD1C3A}</a:tableStyleId>
              </a:tblPr>
              <a:tblGrid>
                <a:gridCol w="8542788">
                  <a:extLst>
                    <a:ext uri="{9D8B030D-6E8A-4147-A177-3AD203B41FA5}">
                      <a16:colId xmlns:a16="http://schemas.microsoft.com/office/drawing/2014/main" val="3406488442"/>
                    </a:ext>
                  </a:extLst>
                </a:gridCol>
                <a:gridCol w="2601120">
                  <a:extLst>
                    <a:ext uri="{9D8B030D-6E8A-4147-A177-3AD203B41FA5}">
                      <a16:colId xmlns:a16="http://schemas.microsoft.com/office/drawing/2014/main" val="1351300715"/>
                    </a:ext>
                  </a:extLst>
                </a:gridCol>
              </a:tblGrid>
              <a:tr h="422407">
                <a:tc>
                  <a:txBody>
                    <a:bodyPr/>
                    <a:lstStyle/>
                    <a:p>
                      <a:pPr algn="ctr">
                        <a:lnSpc>
                          <a:spcPct val="107000"/>
                        </a:lnSpc>
                        <a:spcAft>
                          <a:spcPts val="800"/>
                        </a:spcAft>
                      </a:pPr>
                      <a:r>
                        <a:rPr lang="pt-BR" sz="2000" dirty="0">
                          <a:effectLst/>
                        </a:rPr>
                        <a:t>ATIVIDADES DO CUSTOS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VALORES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950310834"/>
                  </a:ext>
                </a:extLst>
              </a:tr>
              <a:tr h="354822">
                <a:tc>
                  <a:txBody>
                    <a:bodyPr/>
                    <a:lstStyle/>
                    <a:p>
                      <a:pPr algn="ctr">
                        <a:lnSpc>
                          <a:spcPct val="107000"/>
                        </a:lnSpc>
                        <a:spcAft>
                          <a:spcPts val="800"/>
                        </a:spcAft>
                      </a:pPr>
                      <a:r>
                        <a:rPr lang="pt-BR" sz="2000" dirty="0">
                          <a:effectLst/>
                        </a:rPr>
                        <a:t>LICENÇA AMBIETAL</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2.379,15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965672342"/>
                  </a:ext>
                </a:extLst>
              </a:tr>
              <a:tr h="354822">
                <a:tc>
                  <a:txBody>
                    <a:bodyPr/>
                    <a:lstStyle/>
                    <a:p>
                      <a:pPr algn="ctr">
                        <a:lnSpc>
                          <a:spcPct val="107000"/>
                        </a:lnSpc>
                        <a:spcAft>
                          <a:spcPts val="800"/>
                        </a:spcAft>
                      </a:pPr>
                      <a:r>
                        <a:rPr lang="pt-BR" sz="2000" dirty="0">
                          <a:effectLst/>
                        </a:rPr>
                        <a:t>LIMPEZA DO LOCAL</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13.000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020910748"/>
                  </a:ext>
                </a:extLst>
              </a:tr>
              <a:tr h="354822">
                <a:tc>
                  <a:txBody>
                    <a:bodyPr/>
                    <a:lstStyle/>
                    <a:p>
                      <a:pPr algn="ctr">
                        <a:lnSpc>
                          <a:spcPct val="107000"/>
                        </a:lnSpc>
                        <a:spcAft>
                          <a:spcPts val="800"/>
                        </a:spcAft>
                      </a:pPr>
                      <a:r>
                        <a:rPr lang="pt-BR" sz="2000" dirty="0">
                          <a:effectLst/>
                        </a:rPr>
                        <a:t>CONSTRUÇÃO DOS AÇUDES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20.000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817719451"/>
                  </a:ext>
                </a:extLst>
              </a:tr>
              <a:tr h="354822">
                <a:tc>
                  <a:txBody>
                    <a:bodyPr/>
                    <a:lstStyle/>
                    <a:p>
                      <a:pPr algn="ctr">
                        <a:lnSpc>
                          <a:spcPct val="107000"/>
                        </a:lnSpc>
                        <a:spcAft>
                          <a:spcPts val="800"/>
                        </a:spcAft>
                      </a:pPr>
                      <a:r>
                        <a:rPr lang="pt-BR" sz="2000" dirty="0">
                          <a:effectLst/>
                        </a:rPr>
                        <a:t>CONTRUÇÃO DAS CRURRASQUEIRAS E BANHEIROS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16.155</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459772156"/>
                  </a:ext>
                </a:extLst>
              </a:tr>
              <a:tr h="354822">
                <a:tc>
                  <a:txBody>
                    <a:bodyPr/>
                    <a:lstStyle/>
                    <a:p>
                      <a:pPr algn="ctr">
                        <a:lnSpc>
                          <a:spcPct val="107000"/>
                        </a:lnSpc>
                        <a:spcAft>
                          <a:spcPts val="800"/>
                        </a:spcAft>
                      </a:pPr>
                      <a:r>
                        <a:rPr lang="pt-BR" sz="2000" dirty="0">
                          <a:effectLst/>
                        </a:rPr>
                        <a:t>ALEVINOS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2.000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940333889"/>
                  </a:ext>
                </a:extLst>
              </a:tr>
              <a:tr h="354822">
                <a:tc>
                  <a:txBody>
                    <a:bodyPr/>
                    <a:lstStyle/>
                    <a:p>
                      <a:pPr algn="ctr">
                        <a:lnSpc>
                          <a:spcPct val="107000"/>
                        </a:lnSpc>
                        <a:spcAft>
                          <a:spcPts val="800"/>
                        </a:spcAft>
                      </a:pPr>
                      <a:r>
                        <a:rPr lang="pt-BR" sz="2000">
                          <a:effectLst/>
                        </a:rPr>
                        <a:t>PEIXE(MÉDIO)</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8.619</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15952455"/>
                  </a:ext>
                </a:extLst>
              </a:tr>
              <a:tr h="354822">
                <a:tc>
                  <a:txBody>
                    <a:bodyPr/>
                    <a:lstStyle/>
                    <a:p>
                      <a:pPr algn="ctr">
                        <a:lnSpc>
                          <a:spcPct val="107000"/>
                        </a:lnSpc>
                        <a:spcAft>
                          <a:spcPts val="800"/>
                        </a:spcAft>
                      </a:pPr>
                      <a:r>
                        <a:rPr lang="pt-BR" sz="2000">
                          <a:effectLst/>
                        </a:rPr>
                        <a:t>LOCAL DE AMAZENAMENTO,AERADOR E OUTROS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17.482,31</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475912184"/>
                  </a:ext>
                </a:extLst>
              </a:tr>
              <a:tr h="354822">
                <a:tc>
                  <a:txBody>
                    <a:bodyPr/>
                    <a:lstStyle/>
                    <a:p>
                      <a:pPr algn="ctr">
                        <a:lnSpc>
                          <a:spcPct val="107000"/>
                        </a:lnSpc>
                        <a:spcAft>
                          <a:spcPts val="800"/>
                        </a:spcAft>
                      </a:pPr>
                      <a:r>
                        <a:rPr lang="pt-BR" sz="2000">
                          <a:effectLst/>
                        </a:rPr>
                        <a:t>TOTAL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79.635,46</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811591868"/>
                  </a:ext>
                </a:extLst>
              </a:tr>
            </a:tbl>
          </a:graphicData>
        </a:graphic>
      </p:graphicFrame>
      <p:sp>
        <p:nvSpPr>
          <p:cNvPr id="19" name="CaixaDeTexto 18">
            <a:extLst>
              <a:ext uri="{FF2B5EF4-FFF2-40B4-BE49-F238E27FC236}">
                <a16:creationId xmlns:a16="http://schemas.microsoft.com/office/drawing/2014/main" id="{B3085AA5-1DF3-4D02-96FC-3E9DC9EFB8F1}"/>
              </a:ext>
            </a:extLst>
          </p:cNvPr>
          <p:cNvSpPr txBox="1"/>
          <p:nvPr/>
        </p:nvSpPr>
        <p:spPr>
          <a:xfrm>
            <a:off x="551329" y="925097"/>
            <a:ext cx="8686799" cy="523220"/>
          </a:xfrm>
          <a:prstGeom prst="rect">
            <a:avLst/>
          </a:prstGeom>
          <a:noFill/>
        </p:spPr>
        <p:txBody>
          <a:bodyPr wrap="square">
            <a:spAutoFit/>
          </a:bodyPr>
          <a:lstStyle/>
          <a:p>
            <a:r>
              <a:rPr lang="pt-BR" sz="2800" b="1" dirty="0">
                <a:effectLst/>
                <a:latin typeface="+mn-lt"/>
                <a:ea typeface="Calibri" panose="020F0502020204030204" pitchFamily="34" charset="0"/>
                <a:cs typeface="Times New Roman" panose="02020603050405020304" pitchFamily="18" charset="0"/>
              </a:rPr>
              <a:t>Valor investido</a:t>
            </a:r>
            <a:endParaRPr lang="pt-BR" sz="2800" dirty="0"/>
          </a:p>
        </p:txBody>
      </p:sp>
    </p:spTree>
    <p:extLst>
      <p:ext uri="{BB962C8B-B14F-4D97-AF65-F5344CB8AC3E}">
        <p14:creationId xmlns:p14="http://schemas.microsoft.com/office/powerpoint/2010/main" val="2796100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8AF024B2-51E2-4C3E-AB1B-AD92A07BEA6D}"/>
              </a:ext>
            </a:extLst>
          </p:cNvPr>
          <p:cNvGrpSpPr/>
          <p:nvPr/>
        </p:nvGrpSpPr>
        <p:grpSpPr>
          <a:xfrm>
            <a:off x="13647" y="16041"/>
            <a:ext cx="12178353" cy="6828951"/>
            <a:chOff x="13647" y="16041"/>
            <a:chExt cx="12178353" cy="6828951"/>
          </a:xfrm>
        </p:grpSpPr>
        <p:pic>
          <p:nvPicPr>
            <p:cNvPr id="14" name="Imagem 13">
              <a:extLst>
                <a:ext uri="{FF2B5EF4-FFF2-40B4-BE49-F238E27FC236}">
                  <a16:creationId xmlns:a16="http://schemas.microsoft.com/office/drawing/2014/main" id="{4D101590-82E8-4E4D-8349-65FBF79D54A7}"/>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0E6B1C97-1040-4CDE-950C-063525E7157F}"/>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5E5738AE-9B3C-4BDB-8A5B-B4ECA3DEFE06}"/>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B52A94AA-2110-4740-90F8-CC2C4771B204}"/>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5F78035D-4B73-402E-A947-B05938533461}"/>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Título 1">
            <a:extLst>
              <a:ext uri="{FF2B5EF4-FFF2-40B4-BE49-F238E27FC236}">
                <a16:creationId xmlns:a16="http://schemas.microsoft.com/office/drawing/2014/main" id="{46540209-56F7-4F29-8F22-C0A2C660DD77}"/>
              </a:ext>
            </a:extLst>
          </p:cNvPr>
          <p:cNvSpPr>
            <a:spLocks noGrp="1"/>
          </p:cNvSpPr>
          <p:nvPr>
            <p:ph type="title"/>
          </p:nvPr>
        </p:nvSpPr>
        <p:spPr>
          <a:xfrm>
            <a:off x="412314" y="2294829"/>
            <a:ext cx="11381018" cy="328028"/>
          </a:xfrm>
        </p:spPr>
        <p:txBody>
          <a:bodyPr>
            <a:noAutofit/>
          </a:bodyPr>
          <a:lstStyle/>
          <a:p>
            <a:pPr indent="450215" algn="just">
              <a:lnSpc>
                <a:spcPct val="107000"/>
              </a:lnSpc>
              <a:spcAft>
                <a:spcPts val="800"/>
              </a:spcAft>
            </a:pPr>
            <a:br>
              <a:rPr lang="pt-BR" sz="2400" dirty="0">
                <a:effectLst/>
                <a:latin typeface="+mn-lt"/>
                <a:ea typeface="Calibri" panose="020F0502020204030204" pitchFamily="34" charset="0"/>
                <a:cs typeface="Times New Roman" panose="02020603050405020304" pitchFamily="18" charset="0"/>
              </a:rPr>
            </a:br>
            <a:r>
              <a:rPr lang="pt-BR" sz="2400" dirty="0">
                <a:effectLst/>
                <a:latin typeface="+mn-lt"/>
                <a:ea typeface="Calibri" panose="020F0502020204030204" pitchFamily="34" charset="0"/>
                <a:cs typeface="Times New Roman" panose="02020603050405020304" pitchFamily="18" charset="0"/>
              </a:rPr>
              <a:t>	O balneário será um custo mínimo no valor de R$19.155,00 reais esse valor vai se para colocar o local com disponibilidade de começar a recepcionar as pessoas, a parti daí podemos começar a funcionar está área, podendo ter um retorno mais rápidos por ter sido um custo mais baixo em relação ao pesqueiro por exemplo, com isso termos essa importasse de pessoas para frequentar o local:</a:t>
            </a:r>
            <a:br>
              <a:rPr lang="pt-BR" sz="2400" dirty="0">
                <a:effectLst/>
                <a:latin typeface="+mn-lt"/>
                <a:ea typeface="Calibri" panose="020F0502020204030204" pitchFamily="34" charset="0"/>
                <a:cs typeface="Times New Roman" panose="02020603050405020304" pitchFamily="18" charset="0"/>
              </a:rPr>
            </a:br>
            <a:br>
              <a:rPr lang="pt-BR" sz="2400" b="1" dirty="0">
                <a:solidFill>
                  <a:schemeClr val="accent6">
                    <a:lumMod val="50000"/>
                  </a:schemeClr>
                </a:solidFill>
                <a:latin typeface="+mn-lt"/>
              </a:rPr>
            </a:br>
            <a:endParaRPr lang="pt-BR" sz="2400" b="1" dirty="0">
              <a:solidFill>
                <a:schemeClr val="accent6">
                  <a:lumMod val="50000"/>
                </a:schemeClr>
              </a:solidFill>
              <a:latin typeface="+mn-lt"/>
            </a:endParaRPr>
          </a:p>
        </p:txBody>
      </p:sp>
      <p:sp>
        <p:nvSpPr>
          <p:cNvPr id="11" name="Rectangle 3">
            <a:extLst>
              <a:ext uri="{FF2B5EF4-FFF2-40B4-BE49-F238E27FC236}">
                <a16:creationId xmlns:a16="http://schemas.microsoft.com/office/drawing/2014/main" id="{75D2FD6B-6AB6-4226-95CC-0C6B4BE25302}"/>
              </a:ext>
            </a:extLst>
          </p:cNvPr>
          <p:cNvSpPr>
            <a:spLocks noGrp="1"/>
          </p:cNvSpPr>
          <p:nvPr>
            <p:ph idx="1"/>
          </p:nvPr>
        </p:nvSpPr>
        <p:spPr>
          <a:xfrm>
            <a:off x="465841" y="843249"/>
            <a:ext cx="11169568" cy="555245"/>
          </a:xfrm>
        </p:spPr>
        <p:txBody>
          <a:bodyPr>
            <a:normAutofit/>
          </a:bodyPr>
          <a:lstStyle/>
          <a:p>
            <a:pPr marL="0" indent="0" algn="just">
              <a:buClr>
                <a:schemeClr val="accent6">
                  <a:lumMod val="50000"/>
                </a:schemeClr>
              </a:buClr>
              <a:buNone/>
            </a:pPr>
            <a:r>
              <a:rPr lang="pt-BR" b="1" dirty="0">
                <a:effectLst/>
                <a:latin typeface="+mn-lt"/>
                <a:ea typeface="Calibri" panose="020F0502020204030204" pitchFamily="34" charset="0"/>
                <a:cs typeface="Times New Roman" panose="02020603050405020304" pitchFamily="18" charset="0"/>
              </a:rPr>
              <a:t>Tempo de retorno do Balneário</a:t>
            </a:r>
            <a:endParaRPr lang="pt-BR" dirty="0"/>
          </a:p>
        </p:txBody>
      </p:sp>
      <p:sp>
        <p:nvSpPr>
          <p:cNvPr id="19" name="CaixaDeTexto 18">
            <a:extLst>
              <a:ext uri="{FF2B5EF4-FFF2-40B4-BE49-F238E27FC236}">
                <a16:creationId xmlns:a16="http://schemas.microsoft.com/office/drawing/2014/main" id="{4BE3CCF6-50BB-473B-876D-06EC1C40ABBF}"/>
              </a:ext>
            </a:extLst>
          </p:cNvPr>
          <p:cNvSpPr txBox="1"/>
          <p:nvPr/>
        </p:nvSpPr>
        <p:spPr>
          <a:xfrm>
            <a:off x="412314" y="3241320"/>
            <a:ext cx="11381019" cy="830997"/>
          </a:xfrm>
          <a:prstGeom prst="rect">
            <a:avLst/>
          </a:prstGeom>
          <a:noFill/>
        </p:spPr>
        <p:txBody>
          <a:bodyPr wrap="square">
            <a:spAutoFit/>
          </a:bodyPr>
          <a:lstStyle/>
          <a:p>
            <a:r>
              <a:rPr lang="pt-BR" sz="2400" b="1" dirty="0">
                <a:effectLst/>
                <a:latin typeface="+mn-lt"/>
                <a:ea typeface="Calibri" panose="020F0502020204030204" pitchFamily="34" charset="0"/>
                <a:cs typeface="Times New Roman" panose="02020603050405020304" pitchFamily="18" charset="0"/>
              </a:rPr>
              <a:t>Tabela 7.</a:t>
            </a:r>
            <a:r>
              <a:rPr lang="pt-BR" sz="2400" dirty="0">
                <a:effectLst/>
                <a:latin typeface="+mn-lt"/>
                <a:ea typeface="Calibri" panose="020F0502020204030204" pitchFamily="34" charset="0"/>
                <a:cs typeface="Times New Roman" panose="02020603050405020304" pitchFamily="18" charset="0"/>
              </a:rPr>
              <a:t> Capacidade de pessoas no balneário e valor a ser cobrado, demostrado por período.</a:t>
            </a:r>
            <a:endParaRPr lang="pt-BR" sz="2400" dirty="0"/>
          </a:p>
        </p:txBody>
      </p:sp>
      <p:graphicFrame>
        <p:nvGraphicFramePr>
          <p:cNvPr id="3" name="Tabela 2">
            <a:extLst>
              <a:ext uri="{FF2B5EF4-FFF2-40B4-BE49-F238E27FC236}">
                <a16:creationId xmlns:a16="http://schemas.microsoft.com/office/drawing/2014/main" id="{0B9A4A66-245B-4DD8-9362-46DFFE43E516}"/>
              </a:ext>
            </a:extLst>
          </p:cNvPr>
          <p:cNvGraphicFramePr>
            <a:graphicFrameLocks noGrp="1"/>
          </p:cNvGraphicFramePr>
          <p:nvPr>
            <p:extLst>
              <p:ext uri="{D42A27DB-BD31-4B8C-83A1-F6EECF244321}">
                <p14:modId xmlns:p14="http://schemas.microsoft.com/office/powerpoint/2010/main" val="2839336174"/>
              </p:ext>
            </p:extLst>
          </p:nvPr>
        </p:nvGraphicFramePr>
        <p:xfrm>
          <a:off x="465841" y="4154801"/>
          <a:ext cx="11169569" cy="2549220"/>
        </p:xfrm>
        <a:graphic>
          <a:graphicData uri="http://schemas.openxmlformats.org/drawingml/2006/table">
            <a:tbl>
              <a:tblPr firstRow="1" firstCol="1" bandRow="1">
                <a:tableStyleId>{5C22544A-7EE6-4342-B048-85BDC9FD1C3A}</a:tableStyleId>
              </a:tblPr>
              <a:tblGrid>
                <a:gridCol w="2971635">
                  <a:extLst>
                    <a:ext uri="{9D8B030D-6E8A-4147-A177-3AD203B41FA5}">
                      <a16:colId xmlns:a16="http://schemas.microsoft.com/office/drawing/2014/main" val="4073964816"/>
                    </a:ext>
                  </a:extLst>
                </a:gridCol>
                <a:gridCol w="3164670">
                  <a:extLst>
                    <a:ext uri="{9D8B030D-6E8A-4147-A177-3AD203B41FA5}">
                      <a16:colId xmlns:a16="http://schemas.microsoft.com/office/drawing/2014/main" val="2960649772"/>
                    </a:ext>
                  </a:extLst>
                </a:gridCol>
                <a:gridCol w="1496979">
                  <a:extLst>
                    <a:ext uri="{9D8B030D-6E8A-4147-A177-3AD203B41FA5}">
                      <a16:colId xmlns:a16="http://schemas.microsoft.com/office/drawing/2014/main" val="350715279"/>
                    </a:ext>
                  </a:extLst>
                </a:gridCol>
                <a:gridCol w="1675566">
                  <a:extLst>
                    <a:ext uri="{9D8B030D-6E8A-4147-A177-3AD203B41FA5}">
                      <a16:colId xmlns:a16="http://schemas.microsoft.com/office/drawing/2014/main" val="463007998"/>
                    </a:ext>
                  </a:extLst>
                </a:gridCol>
                <a:gridCol w="1860719">
                  <a:extLst>
                    <a:ext uri="{9D8B030D-6E8A-4147-A177-3AD203B41FA5}">
                      <a16:colId xmlns:a16="http://schemas.microsoft.com/office/drawing/2014/main" val="1889888423"/>
                    </a:ext>
                  </a:extLst>
                </a:gridCol>
              </a:tblGrid>
              <a:tr h="672670">
                <a:tc>
                  <a:txBody>
                    <a:bodyPr/>
                    <a:lstStyle/>
                    <a:p>
                      <a:pPr algn="ctr">
                        <a:lnSpc>
                          <a:spcPct val="107000"/>
                        </a:lnSpc>
                        <a:spcAft>
                          <a:spcPts val="800"/>
                        </a:spcAft>
                      </a:pPr>
                      <a:r>
                        <a:rPr lang="pt-BR" sz="1200">
                          <a:effectLst/>
                        </a:rPr>
                        <a:t>CAPACIDADE MÉDIA 140 PESSOAS</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VALOR COBRADO POR PESSOA</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DIA</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MÊS</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ANO</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904125033"/>
                  </a:ext>
                </a:extLst>
              </a:tr>
              <a:tr h="303135">
                <a:tc>
                  <a:txBody>
                    <a:bodyPr/>
                    <a:lstStyle/>
                    <a:p>
                      <a:pPr algn="ctr">
                        <a:lnSpc>
                          <a:spcPct val="107000"/>
                        </a:lnSpc>
                        <a:spcAft>
                          <a:spcPts val="800"/>
                        </a:spcAft>
                      </a:pPr>
                      <a:r>
                        <a:rPr lang="pt-BR" sz="1200">
                          <a:effectLst/>
                        </a:rPr>
                        <a:t>5</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50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1.300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15.600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508862152"/>
                  </a:ext>
                </a:extLst>
              </a:tr>
              <a:tr h="303135">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2.600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31.200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854742278"/>
                  </a:ext>
                </a:extLst>
              </a:tr>
              <a:tr h="303135">
                <a:tc>
                  <a:txBody>
                    <a:bodyPr/>
                    <a:lstStyle/>
                    <a:p>
                      <a:pPr algn="ctr">
                        <a:lnSpc>
                          <a:spcPct val="107000"/>
                        </a:lnSpc>
                        <a:spcAft>
                          <a:spcPts val="800"/>
                        </a:spcAft>
                      </a:pPr>
                      <a:r>
                        <a:rPr lang="pt-BR" sz="1200">
                          <a:effectLst/>
                        </a:rPr>
                        <a:t>15</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150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3.900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46.800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158908280"/>
                  </a:ext>
                </a:extLst>
              </a:tr>
              <a:tr h="303135">
                <a:tc>
                  <a:txBody>
                    <a:bodyPr/>
                    <a:lstStyle/>
                    <a:p>
                      <a:pPr algn="ctr">
                        <a:lnSpc>
                          <a:spcPct val="107000"/>
                        </a:lnSpc>
                        <a:spcAft>
                          <a:spcPts val="800"/>
                        </a:spcAft>
                      </a:pPr>
                      <a:r>
                        <a:rPr lang="pt-BR" sz="1200">
                          <a:effectLst/>
                        </a:rPr>
                        <a:t>20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200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5.200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62.400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808829961"/>
                  </a:ext>
                </a:extLst>
              </a:tr>
              <a:tr h="303135">
                <a:tc>
                  <a:txBody>
                    <a:bodyPr/>
                    <a:lstStyle/>
                    <a:p>
                      <a:pPr algn="ctr">
                        <a:lnSpc>
                          <a:spcPct val="107000"/>
                        </a:lnSpc>
                        <a:spcAft>
                          <a:spcPts val="800"/>
                        </a:spcAft>
                      </a:pPr>
                      <a:r>
                        <a:rPr lang="pt-BR" sz="1200">
                          <a:effectLst/>
                        </a:rPr>
                        <a:t>50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500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13.000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156.000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376205232"/>
                  </a:ext>
                </a:extLst>
              </a:tr>
              <a:tr h="360875">
                <a:tc>
                  <a:txBody>
                    <a:bodyPr/>
                    <a:lstStyle/>
                    <a:p>
                      <a:pPr algn="ctr">
                        <a:lnSpc>
                          <a:spcPct val="107000"/>
                        </a:lnSpc>
                        <a:spcAft>
                          <a:spcPts val="800"/>
                        </a:spcAft>
                      </a:pPr>
                      <a:r>
                        <a:rPr lang="pt-BR" sz="1200">
                          <a:effectLst/>
                        </a:rPr>
                        <a:t>140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1.400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a:effectLst/>
                        </a:rPr>
                        <a:t>36.000</a:t>
                      </a:r>
                      <a:endParaRPr lang="pt-BR"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1200" dirty="0">
                          <a:effectLst/>
                        </a:rPr>
                        <a:t>436.800</a:t>
                      </a:r>
                      <a:endParaRPr lang="pt-BR"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542216639"/>
                  </a:ext>
                </a:extLst>
              </a:tr>
            </a:tbl>
          </a:graphicData>
        </a:graphic>
      </p:graphicFrame>
    </p:spTree>
    <p:extLst>
      <p:ext uri="{BB962C8B-B14F-4D97-AF65-F5344CB8AC3E}">
        <p14:creationId xmlns:p14="http://schemas.microsoft.com/office/powerpoint/2010/main" val="2227797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Agrupar 20">
            <a:extLst>
              <a:ext uri="{FF2B5EF4-FFF2-40B4-BE49-F238E27FC236}">
                <a16:creationId xmlns:a16="http://schemas.microsoft.com/office/drawing/2014/main" id="{87D6F478-66BB-4FE4-92BA-83C355AF2E5E}"/>
              </a:ext>
            </a:extLst>
          </p:cNvPr>
          <p:cNvGrpSpPr/>
          <p:nvPr/>
        </p:nvGrpSpPr>
        <p:grpSpPr>
          <a:xfrm>
            <a:off x="13647" y="16041"/>
            <a:ext cx="12178353" cy="6828951"/>
            <a:chOff x="13647" y="16041"/>
            <a:chExt cx="12178353" cy="6828951"/>
          </a:xfrm>
        </p:grpSpPr>
        <p:pic>
          <p:nvPicPr>
            <p:cNvPr id="4" name="Imagem 3">
              <a:extLst>
                <a:ext uri="{FF2B5EF4-FFF2-40B4-BE49-F238E27FC236}">
                  <a16:creationId xmlns:a16="http://schemas.microsoft.com/office/drawing/2014/main" id="{D167B5B1-D87F-41F1-9990-CB237FB76550}"/>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5" name="Imagem 4">
              <a:extLst>
                <a:ext uri="{FF2B5EF4-FFF2-40B4-BE49-F238E27FC236}">
                  <a16:creationId xmlns:a16="http://schemas.microsoft.com/office/drawing/2014/main" id="{72882924-8E6C-43AB-B949-C8E3E69DE5A9}"/>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9" name="CaixaDeTexto 8">
              <a:extLst>
                <a:ext uri="{FF2B5EF4-FFF2-40B4-BE49-F238E27FC236}">
                  <a16:creationId xmlns:a16="http://schemas.microsoft.com/office/drawing/2014/main" id="{D7ED9F60-BCDD-41EA-B74D-8F6D81E029B3}"/>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0" name="Retângulo 9">
              <a:extLst>
                <a:ext uri="{FF2B5EF4-FFF2-40B4-BE49-F238E27FC236}">
                  <a16:creationId xmlns:a16="http://schemas.microsoft.com/office/drawing/2014/main" id="{9DD68350-F1F1-4780-B506-CFD0A4967BC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Imagem 2">
              <a:extLst>
                <a:ext uri="{FF2B5EF4-FFF2-40B4-BE49-F238E27FC236}">
                  <a16:creationId xmlns:a16="http://schemas.microsoft.com/office/drawing/2014/main" id="{B4D8A1E9-D41F-45CD-BD96-5F20528F48A1}"/>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9" name="Retângulo 18">
            <a:extLst>
              <a:ext uri="{FF2B5EF4-FFF2-40B4-BE49-F238E27FC236}">
                <a16:creationId xmlns:a16="http://schemas.microsoft.com/office/drawing/2014/main" id="{E7ECAF08-0BF4-44B7-85EC-1F7880ABE6B5}"/>
              </a:ext>
            </a:extLst>
          </p:cNvPr>
          <p:cNvSpPr/>
          <p:nvPr/>
        </p:nvSpPr>
        <p:spPr>
          <a:xfrm>
            <a:off x="147918" y="914521"/>
            <a:ext cx="11914093" cy="5738302"/>
          </a:xfrm>
          <a:prstGeom prst="rect">
            <a:avLst/>
          </a:prstGeom>
        </p:spPr>
        <p:txBody>
          <a:bodyPr wrap="square">
            <a:spAutoFit/>
          </a:bodyPr>
          <a:lstStyle/>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SERVIÇO NACIONAL DE APRENDIZAGEM RURAL</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 Técnico em Agronegócio</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Polo Braço do Norte- SC</a:t>
            </a:r>
            <a:endParaRPr lang="pt-BR" sz="2400" b="1" dirty="0">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Alessandro Divino Alves</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REALIZAÇÃO DE UM PLANO DE NEGÓCIO PARA AVALIAR ECÔNOMICO E FINACEIRO NA CONSTRUÇÃO DE UM PESQUE PAGUE EM BALNEÁRIO NO MUNICIPIO DE TÚTOIA- MA.</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Braço do Norte/ SC</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2022</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750832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19" name="Retângulo 18">
            <a:extLst>
              <a:ext uri="{FF2B5EF4-FFF2-40B4-BE49-F238E27FC236}">
                <a16:creationId xmlns:a16="http://schemas.microsoft.com/office/drawing/2014/main" id="{0220681C-936A-421C-AA58-EA8B694E4E22}"/>
              </a:ext>
            </a:extLst>
          </p:cNvPr>
          <p:cNvSpPr/>
          <p:nvPr/>
        </p:nvSpPr>
        <p:spPr>
          <a:xfrm>
            <a:off x="272299" y="1098688"/>
            <a:ext cx="11641405" cy="5447645"/>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a:spAutoFit/>
          </a:bodyPr>
          <a:lstStyle/>
          <a:p>
            <a:pPr algn="just">
              <a:defRPr/>
            </a:pPr>
            <a:r>
              <a:rPr lang="pt-BR" sz="2800" b="1" dirty="0">
                <a:solidFill>
                  <a:schemeClr val="tx1"/>
                </a:solidFill>
              </a:rPr>
              <a:t>Retorno do Pesque pague</a:t>
            </a:r>
          </a:p>
          <a:p>
            <a:pPr algn="just">
              <a:defRPr/>
            </a:pPr>
            <a:endParaRPr lang="pt-BR" sz="2800" b="1" dirty="0">
              <a:solidFill>
                <a:schemeClr val="tx1"/>
              </a:solidFill>
            </a:endParaRPr>
          </a:p>
          <a:p>
            <a:pPr algn="just">
              <a:defRPr/>
            </a:pPr>
            <a:r>
              <a:rPr lang="pt-BR" sz="2400" dirty="0">
                <a:effectLst/>
                <a:ea typeface="Calibri" panose="020F0502020204030204" pitchFamily="34" charset="0"/>
                <a:cs typeface="Times New Roman" panose="02020603050405020304" pitchFamily="18" charset="0"/>
              </a:rPr>
              <a:t>	O tempo de retorno do pesque pague pode ser um pouco mais demorado, com isso podendo leva mais tempo, podendo também variar.</a:t>
            </a:r>
            <a:endParaRPr lang="pt-BR" sz="2600" dirty="0">
              <a:solidFill>
                <a:schemeClr val="tx1"/>
              </a:solidFill>
            </a:endParaRPr>
          </a:p>
          <a:p>
            <a:pPr algn="just">
              <a:defRPr/>
            </a:pPr>
            <a:r>
              <a:rPr lang="pt-BR" sz="2400" dirty="0">
                <a:effectLst/>
                <a:ea typeface="Calibri" panose="020F0502020204030204" pitchFamily="34" charset="0"/>
                <a:cs typeface="Times New Roman" panose="02020603050405020304" pitchFamily="18" charset="0"/>
              </a:rPr>
              <a:t>	Com isso podemos ver quanto será o retorno do pesqueiro, pela quantidade de peixe que será vendida, de acordo com o que foi investido no valor R$118.604,28 reais para a construção do local podemos dizer que dentro de aproximadamente 8,5 anos ele terá recuperado o valor investido, sendo que nesse período o pesqueiro vendendo a média de 15kg peixe/dia, com isso ele consegui pagar todas as suas de pesas mensais que irá custa a média de R$ 4.702,00 reais incluindo o seu próprio salário.</a:t>
            </a:r>
          </a:p>
          <a:p>
            <a:pPr algn="just">
              <a:defRPr/>
            </a:pPr>
            <a:r>
              <a:rPr lang="pt-BR" sz="2400" dirty="0">
                <a:effectLst/>
                <a:ea typeface="Calibri" panose="020F0502020204030204" pitchFamily="34" charset="0"/>
                <a:cs typeface="Times New Roman" panose="02020603050405020304" pitchFamily="18" charset="0"/>
              </a:rPr>
              <a:t>	Como veremos abaixo:</a:t>
            </a:r>
          </a:p>
          <a:p>
            <a:pPr algn="just">
              <a:defRPr/>
            </a:pPr>
            <a:endParaRPr lang="pt-BR" sz="2400" dirty="0">
              <a:solidFill>
                <a:schemeClr val="tx1"/>
              </a:solidFill>
            </a:endParaRPr>
          </a:p>
          <a:p>
            <a:pPr algn="just">
              <a:defRPr/>
            </a:pPr>
            <a:endParaRPr lang="pt-BR" sz="2600" dirty="0">
              <a:solidFill>
                <a:schemeClr val="tx1"/>
              </a:solidFill>
            </a:endParaRPr>
          </a:p>
          <a:p>
            <a:pPr algn="just">
              <a:defRPr/>
            </a:pPr>
            <a:endParaRPr lang="pt-BR" sz="2600" dirty="0">
              <a:solidFill>
                <a:schemeClr val="tx1"/>
              </a:solidFill>
            </a:endParaRPr>
          </a:p>
        </p:txBody>
      </p:sp>
    </p:spTree>
    <p:extLst>
      <p:ext uri="{BB962C8B-B14F-4D97-AF65-F5344CB8AC3E}">
        <p14:creationId xmlns:p14="http://schemas.microsoft.com/office/powerpoint/2010/main" val="751952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85710"/>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19" name="Retângulo 18">
            <a:extLst>
              <a:ext uri="{FF2B5EF4-FFF2-40B4-BE49-F238E27FC236}">
                <a16:creationId xmlns:a16="http://schemas.microsoft.com/office/drawing/2014/main" id="{0220681C-936A-421C-AA58-EA8B694E4E22}"/>
              </a:ext>
            </a:extLst>
          </p:cNvPr>
          <p:cNvSpPr/>
          <p:nvPr/>
        </p:nvSpPr>
        <p:spPr>
          <a:xfrm>
            <a:off x="275297" y="914521"/>
            <a:ext cx="11641405" cy="1261884"/>
          </a:xfrm>
          <a:prstGeom prst="rect">
            <a:avLst/>
          </a:prstGeom>
          <a:noFill/>
          <a:ln>
            <a:noFill/>
          </a:ln>
        </p:spPr>
        <p:style>
          <a:lnRef idx="2">
            <a:schemeClr val="accent2"/>
          </a:lnRef>
          <a:fillRef idx="1">
            <a:schemeClr val="lt1"/>
          </a:fillRef>
          <a:effectRef idx="0">
            <a:schemeClr val="accent2"/>
          </a:effectRef>
          <a:fontRef idx="minor">
            <a:schemeClr val="dk1"/>
          </a:fontRef>
        </p:style>
        <p:txBody>
          <a:bodyPr wrap="square">
            <a:spAutoFit/>
          </a:bodyPr>
          <a:lstStyle/>
          <a:p>
            <a:pPr algn="just">
              <a:defRPr/>
            </a:pPr>
            <a:endParaRPr lang="pt-BR" sz="2600" dirty="0">
              <a:solidFill>
                <a:schemeClr val="tx1"/>
              </a:solidFill>
            </a:endParaRPr>
          </a:p>
          <a:p>
            <a:pPr algn="just">
              <a:defRPr/>
            </a:pPr>
            <a:r>
              <a:rPr lang="pt-BR" sz="2400" b="1" dirty="0">
                <a:effectLst/>
                <a:ea typeface="Calibri" panose="020F0502020204030204" pitchFamily="34" charset="0"/>
                <a:cs typeface="Times New Roman" panose="02020603050405020304" pitchFamily="18" charset="0"/>
              </a:rPr>
              <a:t>Tabela 8.</a:t>
            </a:r>
            <a:r>
              <a:rPr lang="pt-BR" sz="2400" dirty="0">
                <a:effectLst/>
                <a:ea typeface="Calibri" panose="020F0502020204030204" pitchFamily="34" charset="0"/>
                <a:cs typeface="Times New Roman" panose="02020603050405020304" pitchFamily="18" charset="0"/>
              </a:rPr>
              <a:t> Valor do kg do peixe e quantidade vendida por dia, mês e ano, com valores</a:t>
            </a:r>
          </a:p>
          <a:p>
            <a:pPr algn="just">
              <a:defRPr/>
            </a:pPr>
            <a:endParaRPr lang="pt-BR" sz="2600" dirty="0">
              <a:solidFill>
                <a:schemeClr val="tx1"/>
              </a:solidFill>
            </a:endParaRPr>
          </a:p>
        </p:txBody>
      </p:sp>
      <p:graphicFrame>
        <p:nvGraphicFramePr>
          <p:cNvPr id="2" name="Tabela 1">
            <a:extLst>
              <a:ext uri="{FF2B5EF4-FFF2-40B4-BE49-F238E27FC236}">
                <a16:creationId xmlns:a16="http://schemas.microsoft.com/office/drawing/2014/main" id="{8C91CDFF-D6EC-4483-A1BE-D8B77E84742C}"/>
              </a:ext>
            </a:extLst>
          </p:cNvPr>
          <p:cNvGraphicFramePr>
            <a:graphicFrameLocks noGrp="1"/>
          </p:cNvGraphicFramePr>
          <p:nvPr>
            <p:extLst>
              <p:ext uri="{D42A27DB-BD31-4B8C-83A1-F6EECF244321}">
                <p14:modId xmlns:p14="http://schemas.microsoft.com/office/powerpoint/2010/main" val="2642316106"/>
              </p:ext>
            </p:extLst>
          </p:nvPr>
        </p:nvGraphicFramePr>
        <p:xfrm>
          <a:off x="403410" y="1882588"/>
          <a:ext cx="11376213" cy="2837844"/>
        </p:xfrm>
        <a:graphic>
          <a:graphicData uri="http://schemas.openxmlformats.org/drawingml/2006/table">
            <a:tbl>
              <a:tblPr firstRow="1" firstCol="1" bandRow="1">
                <a:tableStyleId>{5C22544A-7EE6-4342-B048-85BDC9FD1C3A}</a:tableStyleId>
              </a:tblPr>
              <a:tblGrid>
                <a:gridCol w="2464355">
                  <a:extLst>
                    <a:ext uri="{9D8B030D-6E8A-4147-A177-3AD203B41FA5}">
                      <a16:colId xmlns:a16="http://schemas.microsoft.com/office/drawing/2014/main" val="1434377547"/>
                    </a:ext>
                  </a:extLst>
                </a:gridCol>
                <a:gridCol w="2678647">
                  <a:extLst>
                    <a:ext uri="{9D8B030D-6E8A-4147-A177-3AD203B41FA5}">
                      <a16:colId xmlns:a16="http://schemas.microsoft.com/office/drawing/2014/main" val="1003771774"/>
                    </a:ext>
                  </a:extLst>
                </a:gridCol>
                <a:gridCol w="1714334">
                  <a:extLst>
                    <a:ext uri="{9D8B030D-6E8A-4147-A177-3AD203B41FA5}">
                      <a16:colId xmlns:a16="http://schemas.microsoft.com/office/drawing/2014/main" val="1414346477"/>
                    </a:ext>
                  </a:extLst>
                </a:gridCol>
                <a:gridCol w="2248724">
                  <a:extLst>
                    <a:ext uri="{9D8B030D-6E8A-4147-A177-3AD203B41FA5}">
                      <a16:colId xmlns:a16="http://schemas.microsoft.com/office/drawing/2014/main" val="3710300315"/>
                    </a:ext>
                  </a:extLst>
                </a:gridCol>
                <a:gridCol w="2270153">
                  <a:extLst>
                    <a:ext uri="{9D8B030D-6E8A-4147-A177-3AD203B41FA5}">
                      <a16:colId xmlns:a16="http://schemas.microsoft.com/office/drawing/2014/main" val="1168660054"/>
                    </a:ext>
                  </a:extLst>
                </a:gridCol>
              </a:tblGrid>
              <a:tr h="469842">
                <a:tc>
                  <a:txBody>
                    <a:bodyPr/>
                    <a:lstStyle/>
                    <a:p>
                      <a:pPr algn="ctr">
                        <a:lnSpc>
                          <a:spcPct val="107000"/>
                        </a:lnSpc>
                        <a:spcAft>
                          <a:spcPts val="800"/>
                        </a:spcAft>
                      </a:pPr>
                      <a:r>
                        <a:rPr lang="pt-BR" sz="2000" dirty="0">
                          <a:effectLst/>
                          <a:latin typeface="+mn-lt"/>
                        </a:rPr>
                        <a:t>QUANTIDADE</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VALOR DO KG</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DIA</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MÊS</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ANO</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255461758"/>
                  </a:ext>
                </a:extLst>
              </a:tr>
              <a:tr h="394667">
                <a:tc>
                  <a:txBody>
                    <a:bodyPr/>
                    <a:lstStyle/>
                    <a:p>
                      <a:pPr algn="ctr">
                        <a:lnSpc>
                          <a:spcPct val="107000"/>
                        </a:lnSpc>
                        <a:spcAft>
                          <a:spcPts val="800"/>
                        </a:spcAft>
                      </a:pPr>
                      <a:r>
                        <a:rPr lang="pt-BR" sz="2000" dirty="0">
                          <a:effectLst/>
                          <a:latin typeface="+mn-lt"/>
                        </a:rPr>
                        <a:t>5</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80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2.080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24.960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818671521"/>
                  </a:ext>
                </a:extLst>
              </a:tr>
              <a:tr h="394667">
                <a:tc>
                  <a:txBody>
                    <a:bodyPr/>
                    <a:lstStyle/>
                    <a:p>
                      <a:pPr algn="ctr">
                        <a:lnSpc>
                          <a:spcPct val="107000"/>
                        </a:lnSpc>
                        <a:spcAft>
                          <a:spcPts val="800"/>
                        </a:spcAft>
                      </a:pPr>
                      <a:r>
                        <a:rPr lang="pt-BR" sz="2000" dirty="0">
                          <a:effectLst/>
                          <a:latin typeface="+mn-lt"/>
                        </a:rPr>
                        <a:t>10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4.160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49.920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699538232"/>
                  </a:ext>
                </a:extLst>
              </a:tr>
              <a:tr h="394667">
                <a:tc>
                  <a:txBody>
                    <a:bodyPr/>
                    <a:lstStyle/>
                    <a:p>
                      <a:pPr algn="ctr">
                        <a:lnSpc>
                          <a:spcPct val="107000"/>
                        </a:lnSpc>
                        <a:spcAft>
                          <a:spcPts val="800"/>
                        </a:spcAft>
                      </a:pPr>
                      <a:r>
                        <a:rPr lang="pt-BR" sz="2000">
                          <a:effectLst/>
                          <a:latin typeface="+mn-lt"/>
                        </a:rPr>
                        <a:t>15</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16</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240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6.240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74.880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035965708"/>
                  </a:ext>
                </a:extLst>
              </a:tr>
              <a:tr h="394667">
                <a:tc>
                  <a:txBody>
                    <a:bodyPr/>
                    <a:lstStyle/>
                    <a:p>
                      <a:pPr algn="ctr">
                        <a:lnSpc>
                          <a:spcPct val="107000"/>
                        </a:lnSpc>
                        <a:spcAft>
                          <a:spcPts val="800"/>
                        </a:spcAft>
                      </a:pPr>
                      <a:r>
                        <a:rPr lang="pt-BR" sz="2000" dirty="0">
                          <a:effectLst/>
                          <a:latin typeface="+mn-lt"/>
                        </a:rPr>
                        <a:t>20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320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8.320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99.840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273657305"/>
                  </a:ext>
                </a:extLst>
              </a:tr>
              <a:tr h="394667">
                <a:tc>
                  <a:txBody>
                    <a:bodyPr/>
                    <a:lstStyle/>
                    <a:p>
                      <a:pPr algn="ctr">
                        <a:lnSpc>
                          <a:spcPct val="107000"/>
                        </a:lnSpc>
                        <a:spcAft>
                          <a:spcPts val="800"/>
                        </a:spcAft>
                      </a:pPr>
                      <a:r>
                        <a:rPr lang="pt-BR" sz="2000">
                          <a:effectLst/>
                          <a:latin typeface="+mn-lt"/>
                        </a:rPr>
                        <a:t>25</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16</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400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10.400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12.4800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34928512"/>
                  </a:ext>
                </a:extLst>
              </a:tr>
              <a:tr h="394667">
                <a:tc>
                  <a:txBody>
                    <a:bodyPr/>
                    <a:lstStyle/>
                    <a:p>
                      <a:pPr algn="ctr">
                        <a:lnSpc>
                          <a:spcPct val="107000"/>
                        </a:lnSpc>
                        <a:spcAft>
                          <a:spcPts val="800"/>
                        </a:spcAft>
                      </a:pPr>
                      <a:r>
                        <a:rPr lang="pt-BR" sz="2000">
                          <a:effectLst/>
                          <a:latin typeface="+mn-lt"/>
                        </a:rPr>
                        <a:t>30</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latin typeface="+mn-lt"/>
                        </a:rPr>
                        <a:t>16</a:t>
                      </a:r>
                      <a:endParaRPr lang="pt-BR" sz="200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480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12.480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latin typeface="+mn-lt"/>
                        </a:rPr>
                        <a:t>14.9760</a:t>
                      </a:r>
                      <a:endParaRPr lang="pt-BR" sz="2000" dirty="0">
                        <a:effectLst/>
                        <a:latin typeface="+mn-lt"/>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157968860"/>
                  </a:ext>
                </a:extLst>
              </a:tr>
            </a:tbl>
          </a:graphicData>
        </a:graphic>
      </p:graphicFrame>
    </p:spTree>
    <p:extLst>
      <p:ext uri="{BB962C8B-B14F-4D97-AF65-F5344CB8AC3E}">
        <p14:creationId xmlns:p14="http://schemas.microsoft.com/office/powerpoint/2010/main" val="7965429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517457" y="972841"/>
            <a:ext cx="111047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Clr>
                <a:schemeClr val="accent6">
                  <a:lumMod val="50000"/>
                </a:schemeClr>
              </a:buClr>
            </a:pPr>
            <a:r>
              <a:rPr lang="pt-BR" altLang="pt-BR" sz="2800" b="1" dirty="0">
                <a:latin typeface="+mn-lt"/>
              </a:rPr>
              <a:t>Plano aplicado</a:t>
            </a:r>
          </a:p>
          <a:p>
            <a:pPr eaLnBrk="1" hangingPunct="1">
              <a:buClr>
                <a:schemeClr val="accent6">
                  <a:lumMod val="50000"/>
                </a:schemeClr>
              </a:buClr>
            </a:pPr>
            <a:r>
              <a:rPr lang="pt-BR" altLang="pt-BR" sz="2800" b="1" dirty="0">
                <a:latin typeface="+mn-lt"/>
              </a:rPr>
              <a:t>	</a:t>
            </a:r>
            <a:endParaRPr lang="pt-BR" altLang="pt-BR" sz="2400" dirty="0">
              <a:latin typeface="+mn-lt"/>
            </a:endParaRPr>
          </a:p>
        </p:txBody>
      </p:sp>
      <p:sp>
        <p:nvSpPr>
          <p:cNvPr id="10" name="CaixaDeTexto 9">
            <a:extLst>
              <a:ext uri="{FF2B5EF4-FFF2-40B4-BE49-F238E27FC236}">
                <a16:creationId xmlns:a16="http://schemas.microsoft.com/office/drawing/2014/main" id="{38E82E98-96E5-4C68-A665-A06B2DD3ED1C}"/>
              </a:ext>
            </a:extLst>
          </p:cNvPr>
          <p:cNvSpPr txBox="1"/>
          <p:nvPr/>
        </p:nvSpPr>
        <p:spPr>
          <a:xfrm>
            <a:off x="569843" y="1653682"/>
            <a:ext cx="11104700" cy="2308324"/>
          </a:xfrm>
          <a:prstGeom prst="rect">
            <a:avLst/>
          </a:prstGeom>
          <a:noFill/>
        </p:spPr>
        <p:txBody>
          <a:bodyPr wrap="square">
            <a:spAutoFit/>
          </a:bodyPr>
          <a:lstStyle/>
          <a:p>
            <a:pPr algn="just"/>
            <a:r>
              <a:rPr lang="pt-BR" altLang="pt-BR" sz="2400" dirty="0">
                <a:latin typeface="+mn-lt"/>
              </a:rPr>
              <a:t>Por ser um quantidade alta de peixe a ser vendida por dia foi aplicada o plano para ser vendido para o comercio regional, tendo com isso uma produção por safra.</a:t>
            </a:r>
            <a:r>
              <a:rPr lang="pt-BR" sz="1800" dirty="0">
                <a:effectLst/>
                <a:latin typeface="Times New Roman" panose="02020603050405020304" pitchFamily="18" charset="0"/>
                <a:ea typeface="Calibri" panose="020F0502020204030204" pitchFamily="34" charset="0"/>
                <a:cs typeface="Times New Roman" panose="02020603050405020304" pitchFamily="18" charset="0"/>
              </a:rPr>
              <a:t> </a:t>
            </a:r>
          </a:p>
          <a:p>
            <a:pPr algn="just"/>
            <a:r>
              <a:rPr lang="pt-BR" sz="2400" dirty="0">
                <a:effectLst/>
                <a:ea typeface="Calibri" panose="020F0502020204030204" pitchFamily="34" charset="0"/>
                <a:cs typeface="Times New Roman" panose="02020603050405020304" pitchFamily="18" charset="0"/>
              </a:rPr>
              <a:t>Abaixo temos a tabela com todos os custos variáveis por mês, safra e anual, mostrado todos valores necessários:</a:t>
            </a:r>
          </a:p>
          <a:p>
            <a:pPr algn="just"/>
            <a:endParaRPr lang="pt-BR" altLang="pt-BR" sz="2400" dirty="0"/>
          </a:p>
          <a:p>
            <a:pPr algn="just"/>
            <a:endParaRPr lang="pt-BR" sz="2400" dirty="0"/>
          </a:p>
        </p:txBody>
      </p:sp>
      <p:sp>
        <p:nvSpPr>
          <p:cNvPr id="12" name="CaixaDeTexto 11">
            <a:extLst>
              <a:ext uri="{FF2B5EF4-FFF2-40B4-BE49-F238E27FC236}">
                <a16:creationId xmlns:a16="http://schemas.microsoft.com/office/drawing/2014/main" id="{5CAB183F-2A23-4D91-9795-FE00155B8409}"/>
              </a:ext>
            </a:extLst>
          </p:cNvPr>
          <p:cNvSpPr txBox="1"/>
          <p:nvPr/>
        </p:nvSpPr>
        <p:spPr>
          <a:xfrm>
            <a:off x="569843" y="3295750"/>
            <a:ext cx="8604412" cy="468077"/>
          </a:xfrm>
          <a:prstGeom prst="rect">
            <a:avLst/>
          </a:prstGeom>
          <a:noFill/>
        </p:spPr>
        <p:txBody>
          <a:bodyPr wrap="square">
            <a:spAutoFit/>
          </a:bodyPr>
          <a:lstStyle/>
          <a:p>
            <a:pPr indent="450215">
              <a:lnSpc>
                <a:spcPct val="107000"/>
              </a:lnSpc>
              <a:spcAft>
                <a:spcPts val="800"/>
              </a:spcAft>
            </a:pPr>
            <a:r>
              <a:rPr lang="pt-BR" sz="2400" b="1" dirty="0">
                <a:effectLst/>
                <a:ea typeface="Calibri" panose="020F0502020204030204" pitchFamily="34" charset="0"/>
                <a:cs typeface="Times New Roman" panose="02020603050405020304" pitchFamily="18" charset="0"/>
              </a:rPr>
              <a:t>Tabela 9</a:t>
            </a:r>
            <a:r>
              <a:rPr lang="pt-BR" sz="2400" dirty="0">
                <a:effectLst/>
                <a:ea typeface="Calibri" panose="020F0502020204030204" pitchFamily="34" charset="0"/>
                <a:cs typeface="Times New Roman" panose="02020603050405020304" pitchFamily="18" charset="0"/>
              </a:rPr>
              <a:t>. Custos variáveis gatos por período de safra. </a:t>
            </a:r>
          </a:p>
        </p:txBody>
      </p:sp>
      <p:graphicFrame>
        <p:nvGraphicFramePr>
          <p:cNvPr id="4" name="Tabela 3">
            <a:extLst>
              <a:ext uri="{FF2B5EF4-FFF2-40B4-BE49-F238E27FC236}">
                <a16:creationId xmlns:a16="http://schemas.microsoft.com/office/drawing/2014/main" id="{8ED22CB1-6B5B-4692-88D3-726A4E41CD77}"/>
              </a:ext>
            </a:extLst>
          </p:cNvPr>
          <p:cNvGraphicFramePr>
            <a:graphicFrameLocks noGrp="1"/>
          </p:cNvGraphicFramePr>
          <p:nvPr>
            <p:extLst>
              <p:ext uri="{D42A27DB-BD31-4B8C-83A1-F6EECF244321}">
                <p14:modId xmlns:p14="http://schemas.microsoft.com/office/powerpoint/2010/main" val="3969228320"/>
              </p:ext>
            </p:extLst>
          </p:nvPr>
        </p:nvGraphicFramePr>
        <p:xfrm>
          <a:off x="699247" y="3763828"/>
          <a:ext cx="10922910" cy="3038154"/>
        </p:xfrm>
        <a:graphic>
          <a:graphicData uri="http://schemas.openxmlformats.org/drawingml/2006/table">
            <a:tbl>
              <a:tblPr firstRow="1" firstCol="1" bandRow="1">
                <a:tableStyleId>{5C22544A-7EE6-4342-B048-85BDC9FD1C3A}</a:tableStyleId>
              </a:tblPr>
              <a:tblGrid>
                <a:gridCol w="2441591">
                  <a:extLst>
                    <a:ext uri="{9D8B030D-6E8A-4147-A177-3AD203B41FA5}">
                      <a16:colId xmlns:a16="http://schemas.microsoft.com/office/drawing/2014/main" val="2700664993"/>
                    </a:ext>
                  </a:extLst>
                </a:gridCol>
                <a:gridCol w="2652340">
                  <a:extLst>
                    <a:ext uri="{9D8B030D-6E8A-4147-A177-3AD203B41FA5}">
                      <a16:colId xmlns:a16="http://schemas.microsoft.com/office/drawing/2014/main" val="2794354810"/>
                    </a:ext>
                  </a:extLst>
                </a:gridCol>
                <a:gridCol w="2733298">
                  <a:extLst>
                    <a:ext uri="{9D8B030D-6E8A-4147-A177-3AD203B41FA5}">
                      <a16:colId xmlns:a16="http://schemas.microsoft.com/office/drawing/2014/main" val="2303767734"/>
                    </a:ext>
                  </a:extLst>
                </a:gridCol>
                <a:gridCol w="3095681">
                  <a:extLst>
                    <a:ext uri="{9D8B030D-6E8A-4147-A177-3AD203B41FA5}">
                      <a16:colId xmlns:a16="http://schemas.microsoft.com/office/drawing/2014/main" val="942343937"/>
                    </a:ext>
                  </a:extLst>
                </a:gridCol>
              </a:tblGrid>
              <a:tr h="434022">
                <a:tc>
                  <a:txBody>
                    <a:bodyPr/>
                    <a:lstStyle/>
                    <a:p>
                      <a:pPr algn="ctr">
                        <a:lnSpc>
                          <a:spcPct val="107000"/>
                        </a:lnSpc>
                        <a:spcAft>
                          <a:spcPts val="800"/>
                        </a:spcAft>
                      </a:pPr>
                      <a:r>
                        <a:rPr lang="pt-BR" sz="2000" dirty="0">
                          <a:effectLst/>
                        </a:rPr>
                        <a:t>CUSTO VARIAVEL</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MÊS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SAFRA(4 MESES)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ANUAL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035767049"/>
                  </a:ext>
                </a:extLst>
              </a:tr>
              <a:tr h="434022">
                <a:tc>
                  <a:txBody>
                    <a:bodyPr/>
                    <a:lstStyle/>
                    <a:p>
                      <a:pPr algn="ctr">
                        <a:lnSpc>
                          <a:spcPct val="107000"/>
                        </a:lnSpc>
                        <a:spcAft>
                          <a:spcPts val="800"/>
                        </a:spcAft>
                      </a:pPr>
                      <a:r>
                        <a:rPr lang="pt-BR" sz="2000">
                          <a:effectLst/>
                        </a:rPr>
                        <a:t>ENERGIA</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240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960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2.880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474650783"/>
                  </a:ext>
                </a:extLst>
              </a:tr>
              <a:tr h="434022">
                <a:tc>
                  <a:txBody>
                    <a:bodyPr/>
                    <a:lstStyle/>
                    <a:p>
                      <a:pPr algn="ctr">
                        <a:lnSpc>
                          <a:spcPct val="107000"/>
                        </a:lnSpc>
                        <a:spcAft>
                          <a:spcPts val="800"/>
                        </a:spcAft>
                      </a:pPr>
                      <a:r>
                        <a:rPr lang="pt-BR" sz="2000">
                          <a:effectLst/>
                        </a:rPr>
                        <a:t>REMEDIO</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16,66</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66,64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199,92</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208781401"/>
                  </a:ext>
                </a:extLst>
              </a:tr>
              <a:tr h="434022">
                <a:tc>
                  <a:txBody>
                    <a:bodyPr/>
                    <a:lstStyle/>
                    <a:p>
                      <a:pPr algn="ctr">
                        <a:lnSpc>
                          <a:spcPct val="107000"/>
                        </a:lnSpc>
                        <a:spcAft>
                          <a:spcPts val="800"/>
                        </a:spcAft>
                      </a:pPr>
                      <a:r>
                        <a:rPr lang="pt-BR" sz="2000">
                          <a:effectLst/>
                        </a:rPr>
                        <a:t>RAÇÃO</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3150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12.600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37.800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688010545"/>
                  </a:ext>
                </a:extLst>
              </a:tr>
              <a:tr h="434022">
                <a:tc>
                  <a:txBody>
                    <a:bodyPr/>
                    <a:lstStyle/>
                    <a:p>
                      <a:pPr algn="ctr">
                        <a:lnSpc>
                          <a:spcPct val="107000"/>
                        </a:lnSpc>
                        <a:spcAft>
                          <a:spcPts val="800"/>
                        </a:spcAft>
                      </a:pPr>
                      <a:r>
                        <a:rPr lang="pt-BR" sz="2000">
                          <a:effectLst/>
                        </a:rPr>
                        <a:t>PEIXE</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2.873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2.873</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8.619</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4096982397"/>
                  </a:ext>
                </a:extLst>
              </a:tr>
              <a:tr h="434022">
                <a:tc>
                  <a:txBody>
                    <a:bodyPr/>
                    <a:lstStyle/>
                    <a:p>
                      <a:pPr algn="ctr">
                        <a:lnSpc>
                          <a:spcPct val="107000"/>
                        </a:lnSpc>
                        <a:spcAft>
                          <a:spcPts val="800"/>
                        </a:spcAft>
                      </a:pPr>
                      <a:r>
                        <a:rPr lang="pt-BR" sz="2000">
                          <a:effectLst/>
                        </a:rPr>
                        <a:t>OUTROS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400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1.200</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760601844"/>
                  </a:ext>
                </a:extLst>
              </a:tr>
              <a:tr h="434022">
                <a:tc>
                  <a:txBody>
                    <a:bodyPr/>
                    <a:lstStyle/>
                    <a:p>
                      <a:pPr algn="ctr">
                        <a:lnSpc>
                          <a:spcPct val="107000"/>
                        </a:lnSpc>
                        <a:spcAft>
                          <a:spcPts val="800"/>
                        </a:spcAft>
                      </a:pPr>
                      <a:r>
                        <a:rPr lang="pt-BR" sz="2000">
                          <a:effectLst/>
                        </a:rPr>
                        <a:t>TOTAL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6.379,66</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16.899,64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50.698,92</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431716376"/>
                  </a:ext>
                </a:extLst>
              </a:tr>
            </a:tbl>
          </a:graphicData>
        </a:graphic>
      </p:graphicFrame>
    </p:spTree>
    <p:extLst>
      <p:ext uri="{BB962C8B-B14F-4D97-AF65-F5344CB8AC3E}">
        <p14:creationId xmlns:p14="http://schemas.microsoft.com/office/powerpoint/2010/main" val="1605704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517457" y="972841"/>
            <a:ext cx="111047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Clr>
                <a:schemeClr val="accent6">
                  <a:lumMod val="50000"/>
                </a:schemeClr>
              </a:buClr>
            </a:pPr>
            <a:r>
              <a:rPr lang="pt-BR" sz="2400" dirty="0">
                <a:effectLst/>
                <a:latin typeface="+mn-lt"/>
                <a:ea typeface="Calibri" panose="020F0502020204030204" pitchFamily="34" charset="0"/>
                <a:cs typeface="Times New Roman" panose="02020603050405020304" pitchFamily="18" charset="0"/>
              </a:rPr>
              <a:t>Encima desses valores vamos tirar o custo variável unitário, que é a divisão total do custo variável da safra pela quantidade de peixes produzidos, assim:</a:t>
            </a:r>
          </a:p>
          <a:p>
            <a:pPr eaLnBrk="1" hangingPunct="1">
              <a:buClr>
                <a:schemeClr val="accent6">
                  <a:lumMod val="50000"/>
                </a:schemeClr>
              </a:buClr>
              <a:buFont typeface="Wingdings" panose="05000000000000000000" pitchFamily="2" charset="2"/>
              <a:buChar char="v"/>
            </a:pPr>
            <a:endParaRPr lang="pt-BR" altLang="pt-BR" sz="2800" dirty="0">
              <a:latin typeface="+mn-lt"/>
            </a:endParaRPr>
          </a:p>
        </p:txBody>
      </p:sp>
      <p:sp>
        <p:nvSpPr>
          <p:cNvPr id="10" name="CaixaDeTexto 9">
            <a:extLst>
              <a:ext uri="{FF2B5EF4-FFF2-40B4-BE49-F238E27FC236}">
                <a16:creationId xmlns:a16="http://schemas.microsoft.com/office/drawing/2014/main" id="{84B57836-C211-4143-B683-1377BABBE349}"/>
              </a:ext>
            </a:extLst>
          </p:cNvPr>
          <p:cNvSpPr txBox="1"/>
          <p:nvPr/>
        </p:nvSpPr>
        <p:spPr>
          <a:xfrm>
            <a:off x="1869141" y="2194752"/>
            <a:ext cx="7194177" cy="2854308"/>
          </a:xfrm>
          <a:prstGeom prst="rect">
            <a:avLst/>
          </a:prstGeom>
          <a:noFill/>
        </p:spPr>
        <p:txBody>
          <a:bodyPr wrap="square">
            <a:spAutoFit/>
          </a:bodyPr>
          <a:lstStyle/>
          <a:p>
            <a:pPr indent="450215" algn="just">
              <a:lnSpc>
                <a:spcPct val="107000"/>
              </a:lnSpc>
              <a:spcAft>
                <a:spcPts val="800"/>
              </a:spcAft>
            </a:pPr>
            <a:r>
              <a:rPr lang="pt-BR" sz="2400" dirty="0">
                <a:effectLst/>
                <a:latin typeface="Times New Roman" panose="02020603050405020304" pitchFamily="18" charset="0"/>
                <a:ea typeface="Calibri" panose="020F0502020204030204" pitchFamily="34" charset="0"/>
                <a:cs typeface="Times New Roman" panose="02020603050405020304" pitchFamily="18" charset="0"/>
              </a:rPr>
              <a:t>Custo Variável Unitário= </a:t>
            </a:r>
            <a:r>
              <a:rPr lang="pt-BR" sz="2400" u="sng" dirty="0">
                <a:effectLst/>
                <a:latin typeface="Times New Roman" panose="02020603050405020304" pitchFamily="18" charset="0"/>
                <a:ea typeface="Calibri" panose="020F0502020204030204" pitchFamily="34" charset="0"/>
                <a:cs typeface="Times New Roman" panose="02020603050405020304" pitchFamily="18" charset="0"/>
              </a:rPr>
              <a:t>Custo Variável Total</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indent="450215" algn="just">
              <a:lnSpc>
                <a:spcPct val="107000"/>
              </a:lnSpc>
              <a:spcAft>
                <a:spcPts val="800"/>
              </a:spcAft>
            </a:pPr>
            <a:r>
              <a:rPr lang="pt-BR" sz="2400" dirty="0">
                <a:effectLst/>
                <a:latin typeface="Times New Roman" panose="02020603050405020304" pitchFamily="18" charset="0"/>
                <a:ea typeface="Calibri" panose="020F0502020204030204" pitchFamily="34" charset="0"/>
                <a:cs typeface="Times New Roman" panose="02020603050405020304" pitchFamily="18" charset="0"/>
              </a:rPr>
              <a:t>  		     		 Quantidade de Unidades produzidas</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indent="450215" algn="just">
              <a:lnSpc>
                <a:spcPct val="107000"/>
              </a:lnSpc>
              <a:spcAft>
                <a:spcPts val="800"/>
              </a:spcAft>
            </a:pPr>
            <a:r>
              <a:rPr lang="pt-BR" sz="2400" dirty="0">
                <a:effectLst/>
                <a:latin typeface="Times New Roman" panose="02020603050405020304" pitchFamily="18" charset="0"/>
                <a:ea typeface="Calibri" panose="020F0502020204030204" pitchFamily="34" charset="0"/>
                <a:cs typeface="Times New Roman" panose="02020603050405020304" pitchFamily="18" charset="0"/>
              </a:rPr>
              <a:t>		Custo Variável Unitário= R$ </a:t>
            </a:r>
            <a:r>
              <a:rPr lang="pt-BR" sz="2400" u="sng" dirty="0">
                <a:effectLst/>
                <a:latin typeface="Times New Roman" panose="02020603050405020304" pitchFamily="18" charset="0"/>
                <a:ea typeface="Calibri" panose="020F0502020204030204" pitchFamily="34" charset="0"/>
                <a:cs typeface="Times New Roman" panose="02020603050405020304" pitchFamily="18" charset="0"/>
              </a:rPr>
              <a:t>16.899,64</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indent="450215" algn="just">
              <a:lnSpc>
                <a:spcPct val="107000"/>
              </a:lnSpc>
              <a:spcAft>
                <a:spcPts val="800"/>
              </a:spcAft>
            </a:pPr>
            <a:r>
              <a:rPr lang="pt-BR" sz="2400" dirty="0">
                <a:effectLst/>
                <a:latin typeface="Times New Roman" panose="02020603050405020304" pitchFamily="18" charset="0"/>
                <a:ea typeface="Calibri" panose="020F0502020204030204" pitchFamily="34" charset="0"/>
                <a:cs typeface="Times New Roman" panose="02020603050405020304" pitchFamily="18" charset="0"/>
              </a:rPr>
              <a:t>			          			 1.680kg</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a:p>
            <a:pPr indent="450215" algn="ctr">
              <a:lnSpc>
                <a:spcPct val="107000"/>
              </a:lnSpc>
              <a:spcAft>
                <a:spcPts val="800"/>
              </a:spcAft>
            </a:pPr>
            <a:r>
              <a:rPr lang="pt-BR" sz="2400" b="1" dirty="0">
                <a:effectLst/>
                <a:latin typeface="Times New Roman" panose="02020603050405020304" pitchFamily="18" charset="0"/>
                <a:ea typeface="Calibri" panose="020F0502020204030204" pitchFamily="34" charset="0"/>
                <a:cs typeface="Times New Roman" panose="02020603050405020304" pitchFamily="18" charset="0"/>
              </a:rPr>
              <a:t>Custo Variável Unitário= R$ 10,05/kg</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524116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517457" y="972841"/>
            <a:ext cx="11104700" cy="1261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Clr>
                <a:schemeClr val="accent6">
                  <a:lumMod val="50000"/>
                </a:schemeClr>
              </a:buClr>
            </a:pPr>
            <a:r>
              <a:rPr lang="pt-BR" sz="2400" dirty="0">
                <a:latin typeface="+mn-lt"/>
                <a:ea typeface="Calibri" panose="020F0502020204030204" pitchFamily="34" charset="0"/>
                <a:cs typeface="Times New Roman" panose="02020603050405020304" pitchFamily="18" charset="0"/>
              </a:rPr>
              <a:t>A</a:t>
            </a:r>
            <a:r>
              <a:rPr lang="pt-BR" sz="2400" dirty="0">
                <a:effectLst/>
                <a:latin typeface="+mn-lt"/>
                <a:ea typeface="Calibri" panose="020F0502020204030204" pitchFamily="34" charset="0"/>
                <a:cs typeface="Times New Roman" panose="02020603050405020304" pitchFamily="18" charset="0"/>
              </a:rPr>
              <a:t>qui veremos os custos fixos por mês, safra e anual, mostrando todos os valores necessários:</a:t>
            </a:r>
          </a:p>
          <a:p>
            <a:pPr eaLnBrk="1" hangingPunct="1">
              <a:buClr>
                <a:schemeClr val="accent6">
                  <a:lumMod val="50000"/>
                </a:schemeClr>
              </a:buClr>
              <a:buFont typeface="Wingdings" panose="05000000000000000000" pitchFamily="2" charset="2"/>
              <a:buChar char="v"/>
            </a:pPr>
            <a:endParaRPr lang="pt-BR" altLang="pt-BR" sz="2800" dirty="0">
              <a:latin typeface="+mn-lt"/>
            </a:endParaRPr>
          </a:p>
        </p:txBody>
      </p:sp>
      <p:sp>
        <p:nvSpPr>
          <p:cNvPr id="10" name="CaixaDeTexto 9">
            <a:extLst>
              <a:ext uri="{FF2B5EF4-FFF2-40B4-BE49-F238E27FC236}">
                <a16:creationId xmlns:a16="http://schemas.microsoft.com/office/drawing/2014/main" id="{796617B1-083C-4D8B-A67B-9EB87F8AE7EC}"/>
              </a:ext>
            </a:extLst>
          </p:cNvPr>
          <p:cNvSpPr txBox="1"/>
          <p:nvPr/>
        </p:nvSpPr>
        <p:spPr>
          <a:xfrm>
            <a:off x="144556" y="1724215"/>
            <a:ext cx="6152028" cy="470000"/>
          </a:xfrm>
          <a:prstGeom prst="rect">
            <a:avLst/>
          </a:prstGeom>
          <a:noFill/>
        </p:spPr>
        <p:txBody>
          <a:bodyPr wrap="square">
            <a:spAutoFit/>
          </a:bodyPr>
          <a:lstStyle/>
          <a:p>
            <a:pPr indent="450215">
              <a:lnSpc>
                <a:spcPct val="107000"/>
              </a:lnSpc>
              <a:spcAft>
                <a:spcPts val="800"/>
              </a:spcAft>
            </a:pPr>
            <a:r>
              <a:rPr lang="pt-BR" sz="2400" b="1" dirty="0">
                <a:effectLst/>
                <a:ea typeface="Calibri" panose="020F0502020204030204" pitchFamily="34" charset="0"/>
                <a:cs typeface="Times New Roman" panose="02020603050405020304" pitchFamily="18" charset="0"/>
              </a:rPr>
              <a:t>Tabela 10</a:t>
            </a:r>
            <a:r>
              <a:rPr lang="pt-BR" sz="2400" dirty="0">
                <a:effectLst/>
                <a:ea typeface="Calibri" panose="020F0502020204030204" pitchFamily="34" charset="0"/>
                <a:cs typeface="Times New Roman" panose="02020603050405020304" pitchFamily="18" charset="0"/>
              </a:rPr>
              <a:t>. Custo fixo gastos por safra.</a:t>
            </a:r>
            <a:endParaRPr lang="pt-BR" sz="1600" dirty="0">
              <a:effectLst/>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3" name="Tabela 2">
            <a:extLst>
              <a:ext uri="{FF2B5EF4-FFF2-40B4-BE49-F238E27FC236}">
                <a16:creationId xmlns:a16="http://schemas.microsoft.com/office/drawing/2014/main" id="{4EC2FA6A-1D9A-4119-B73D-63CA99C26C0C}"/>
              </a:ext>
            </a:extLst>
          </p:cNvPr>
          <p:cNvGraphicFramePr>
            <a:graphicFrameLocks noGrp="1"/>
          </p:cNvGraphicFramePr>
          <p:nvPr>
            <p:extLst>
              <p:ext uri="{D42A27DB-BD31-4B8C-83A1-F6EECF244321}">
                <p14:modId xmlns:p14="http://schemas.microsoft.com/office/powerpoint/2010/main" val="904356948"/>
              </p:ext>
            </p:extLst>
          </p:nvPr>
        </p:nvGraphicFramePr>
        <p:xfrm>
          <a:off x="517457" y="2264329"/>
          <a:ext cx="10804966" cy="1644696"/>
        </p:xfrm>
        <a:graphic>
          <a:graphicData uri="http://schemas.openxmlformats.org/drawingml/2006/table">
            <a:tbl>
              <a:tblPr firstRow="1" firstCol="1" bandRow="1">
                <a:tableStyleId>{5C22544A-7EE6-4342-B048-85BDC9FD1C3A}</a:tableStyleId>
              </a:tblPr>
              <a:tblGrid>
                <a:gridCol w="2337240">
                  <a:extLst>
                    <a:ext uri="{9D8B030D-6E8A-4147-A177-3AD203B41FA5}">
                      <a16:colId xmlns:a16="http://schemas.microsoft.com/office/drawing/2014/main" val="597400863"/>
                    </a:ext>
                  </a:extLst>
                </a:gridCol>
                <a:gridCol w="2880222">
                  <a:extLst>
                    <a:ext uri="{9D8B030D-6E8A-4147-A177-3AD203B41FA5}">
                      <a16:colId xmlns:a16="http://schemas.microsoft.com/office/drawing/2014/main" val="3471135889"/>
                    </a:ext>
                  </a:extLst>
                </a:gridCol>
                <a:gridCol w="3064607">
                  <a:extLst>
                    <a:ext uri="{9D8B030D-6E8A-4147-A177-3AD203B41FA5}">
                      <a16:colId xmlns:a16="http://schemas.microsoft.com/office/drawing/2014/main" val="1548746684"/>
                    </a:ext>
                  </a:extLst>
                </a:gridCol>
                <a:gridCol w="2522897">
                  <a:extLst>
                    <a:ext uri="{9D8B030D-6E8A-4147-A177-3AD203B41FA5}">
                      <a16:colId xmlns:a16="http://schemas.microsoft.com/office/drawing/2014/main" val="3023884592"/>
                    </a:ext>
                  </a:extLst>
                </a:gridCol>
              </a:tblGrid>
              <a:tr h="411174">
                <a:tc>
                  <a:txBody>
                    <a:bodyPr/>
                    <a:lstStyle/>
                    <a:p>
                      <a:pPr algn="ctr">
                        <a:lnSpc>
                          <a:spcPct val="107000"/>
                        </a:lnSpc>
                        <a:spcAft>
                          <a:spcPts val="800"/>
                        </a:spcAft>
                      </a:pPr>
                      <a:r>
                        <a:rPr lang="pt-BR" sz="2000" dirty="0">
                          <a:effectLst/>
                        </a:rPr>
                        <a:t>CUSTO FIXO</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MÊS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SAFRA(4MESES)</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ANUAL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687396099"/>
                  </a:ext>
                </a:extLst>
              </a:tr>
              <a:tr h="411174">
                <a:tc>
                  <a:txBody>
                    <a:bodyPr/>
                    <a:lstStyle/>
                    <a:p>
                      <a:pPr algn="ctr">
                        <a:lnSpc>
                          <a:spcPct val="107000"/>
                        </a:lnSpc>
                        <a:spcAft>
                          <a:spcPts val="800"/>
                        </a:spcAft>
                      </a:pPr>
                      <a:r>
                        <a:rPr lang="pt-BR" sz="2000" dirty="0">
                          <a:effectLst/>
                        </a:rPr>
                        <a:t>SALARIOS</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1.212</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4.848</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14.544</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3653530451"/>
                  </a:ext>
                </a:extLst>
              </a:tr>
              <a:tr h="411174">
                <a:tc>
                  <a:txBody>
                    <a:bodyPr/>
                    <a:lstStyle/>
                    <a:p>
                      <a:pPr algn="ctr">
                        <a:lnSpc>
                          <a:spcPct val="107000"/>
                        </a:lnSpc>
                        <a:spcAft>
                          <a:spcPts val="800"/>
                        </a:spcAft>
                      </a:pPr>
                      <a:r>
                        <a:rPr lang="pt-BR" sz="2000">
                          <a:effectLst/>
                        </a:rPr>
                        <a:t>DEPRECIAÇÃO</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125</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500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a:effectLst/>
                        </a:rPr>
                        <a:t>1.500</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1704742746"/>
                  </a:ext>
                </a:extLst>
              </a:tr>
              <a:tr h="411174">
                <a:tc>
                  <a:txBody>
                    <a:bodyPr/>
                    <a:lstStyle/>
                    <a:p>
                      <a:pPr algn="ctr">
                        <a:lnSpc>
                          <a:spcPct val="107000"/>
                        </a:lnSpc>
                        <a:spcAft>
                          <a:spcPts val="800"/>
                        </a:spcAft>
                      </a:pPr>
                      <a:r>
                        <a:rPr lang="pt-BR" sz="2000">
                          <a:effectLst/>
                        </a:rPr>
                        <a:t>TOTAL</a:t>
                      </a:r>
                      <a:endParaRPr lang="pt-BR" sz="20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1.337</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5.348</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tc>
                  <a:txBody>
                    <a:bodyPr/>
                    <a:lstStyle/>
                    <a:p>
                      <a:pPr algn="ctr">
                        <a:lnSpc>
                          <a:spcPct val="107000"/>
                        </a:lnSpc>
                        <a:spcAft>
                          <a:spcPts val="800"/>
                        </a:spcAft>
                      </a:pPr>
                      <a:r>
                        <a:rPr lang="pt-BR" sz="2000" dirty="0">
                          <a:effectLst/>
                        </a:rPr>
                        <a:t>16.044</a:t>
                      </a:r>
                      <a:endParaRPr lang="pt-BR"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tc>
                <a:extLst>
                  <a:ext uri="{0D108BD9-81ED-4DB2-BD59-A6C34878D82A}">
                    <a16:rowId xmlns:a16="http://schemas.microsoft.com/office/drawing/2014/main" val="250015537"/>
                  </a:ext>
                </a:extLst>
              </a:tr>
            </a:tbl>
          </a:graphicData>
        </a:graphic>
      </p:graphicFrame>
    </p:spTree>
    <p:extLst>
      <p:ext uri="{BB962C8B-B14F-4D97-AF65-F5344CB8AC3E}">
        <p14:creationId xmlns:p14="http://schemas.microsoft.com/office/powerpoint/2010/main" val="19297379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517457" y="972841"/>
            <a:ext cx="111047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400" dirty="0">
                <a:latin typeface="+mn-lt"/>
              </a:rPr>
              <a:t>Usando esses valores vamos tirar o custo fixo unitário, que é a divisão total do custo fixo da safra pela quantidade de peixes produzidos, assim termos:</a:t>
            </a:r>
          </a:p>
        </p:txBody>
      </p:sp>
      <p:sp>
        <p:nvSpPr>
          <p:cNvPr id="11" name="CaixaDeTexto 10">
            <a:extLst>
              <a:ext uri="{FF2B5EF4-FFF2-40B4-BE49-F238E27FC236}">
                <a16:creationId xmlns:a16="http://schemas.microsoft.com/office/drawing/2014/main" id="{B9EBF0C2-E265-42E4-BC97-09341847ED64}"/>
              </a:ext>
            </a:extLst>
          </p:cNvPr>
          <p:cNvSpPr txBox="1"/>
          <p:nvPr/>
        </p:nvSpPr>
        <p:spPr>
          <a:xfrm>
            <a:off x="2148818" y="1904416"/>
            <a:ext cx="8565776" cy="2461058"/>
          </a:xfrm>
          <a:prstGeom prst="rect">
            <a:avLst/>
          </a:prstGeom>
          <a:noFill/>
        </p:spPr>
        <p:txBody>
          <a:bodyPr wrap="square">
            <a:spAutoFit/>
          </a:bodyPr>
          <a:lstStyle/>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Custo Fixo Unitário= </a:t>
            </a:r>
            <a:r>
              <a:rPr lang="pt-BR" sz="2400" u="sng" dirty="0">
                <a:effectLst/>
                <a:ea typeface="Calibri" panose="020F0502020204030204" pitchFamily="34" charset="0"/>
                <a:cs typeface="Times New Roman" panose="02020603050405020304" pitchFamily="18" charset="0"/>
              </a:rPr>
              <a:t>Custo Fixo Total</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Quantidade de Unidades produzidas</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Custo Fixo Unitário= </a:t>
            </a:r>
            <a:r>
              <a:rPr lang="pt-BR" sz="2400" u="sng" dirty="0">
                <a:effectLst/>
                <a:ea typeface="Calibri" panose="020F0502020204030204" pitchFamily="34" charset="0"/>
                <a:cs typeface="Times New Roman" panose="02020603050405020304" pitchFamily="18" charset="0"/>
              </a:rPr>
              <a:t>R$5.348</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1.680kg	</a:t>
            </a: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ea typeface="Calibri" panose="020F0502020204030204" pitchFamily="34" charset="0"/>
                <a:cs typeface="Times New Roman" panose="02020603050405020304" pitchFamily="18" charset="0"/>
              </a:rPr>
              <a:t>Custo Fixo Unitário= R$ 3,18/kg</a:t>
            </a:r>
            <a:endParaRPr lang="pt-BR" sz="2400" dirty="0">
              <a:effectLst/>
              <a:ea typeface="Calibri" panose="020F0502020204030204" pitchFamily="34" charset="0"/>
              <a:cs typeface="Times New Roman" panose="02020603050405020304" pitchFamily="18" charset="0"/>
            </a:endParaRPr>
          </a:p>
        </p:txBody>
      </p:sp>
      <p:sp>
        <p:nvSpPr>
          <p:cNvPr id="13" name="CaixaDeTexto 12">
            <a:extLst>
              <a:ext uri="{FF2B5EF4-FFF2-40B4-BE49-F238E27FC236}">
                <a16:creationId xmlns:a16="http://schemas.microsoft.com/office/drawing/2014/main" id="{DD5EC880-1DC7-42DF-B84D-C8A3C89D53D4}"/>
              </a:ext>
            </a:extLst>
          </p:cNvPr>
          <p:cNvSpPr txBox="1"/>
          <p:nvPr/>
        </p:nvSpPr>
        <p:spPr>
          <a:xfrm>
            <a:off x="517457" y="4582882"/>
            <a:ext cx="11104700" cy="1653594"/>
          </a:xfrm>
          <a:prstGeom prst="rect">
            <a:avLst/>
          </a:prstGeom>
          <a:noFill/>
        </p:spPr>
        <p:txBody>
          <a:bodyPr wrap="square">
            <a:spAutoFit/>
          </a:bodyPr>
          <a:lstStyle/>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A parti dos cálculos acima podemos ver que o Kg do peixe será o custo variável unitário mais o custo fixo unitário, com isso teremos o valor de R$ 13,23 reais por quilo de peixe, já o valor a ser vendido será de R$ 16,00 reais o kg do peixe. Abaixo vamos ver a renda Bruta por açude.</a:t>
            </a:r>
          </a:p>
        </p:txBody>
      </p:sp>
    </p:spTree>
    <p:extLst>
      <p:ext uri="{BB962C8B-B14F-4D97-AF65-F5344CB8AC3E}">
        <p14:creationId xmlns:p14="http://schemas.microsoft.com/office/powerpoint/2010/main" val="25847125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477662" y="845490"/>
            <a:ext cx="11104700" cy="20165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50215" algn="just">
              <a:lnSpc>
                <a:spcPct val="107000"/>
              </a:lnSpc>
              <a:spcAft>
                <a:spcPts val="800"/>
              </a:spcAft>
              <a:tabLst>
                <a:tab pos="449580" algn="l"/>
                <a:tab pos="899160" algn="l"/>
                <a:tab pos="1348740" algn="l"/>
                <a:tab pos="1798320" algn="l"/>
                <a:tab pos="2247900" algn="l"/>
                <a:tab pos="2924810" algn="ctr"/>
              </a:tabLst>
            </a:pPr>
            <a:r>
              <a:rPr lang="pt-BR" altLang="pt-BR" sz="2400" dirty="0">
                <a:latin typeface="+mn-lt"/>
              </a:rPr>
              <a:t> </a:t>
            </a:r>
            <a:r>
              <a:rPr lang="pt-BR" sz="2400" dirty="0">
                <a:effectLst/>
                <a:latin typeface="+mn-lt"/>
                <a:ea typeface="Calibri" panose="020F0502020204030204" pitchFamily="34" charset="0"/>
                <a:cs typeface="Times New Roman" panose="02020603050405020304" pitchFamily="18" charset="0"/>
              </a:rPr>
              <a:t>Renda bruta= Preço de Venda X Quantidade</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latin typeface="+mn-lt"/>
                <a:ea typeface="Calibri" panose="020F0502020204030204" pitchFamily="34" charset="0"/>
                <a:cs typeface="Times New Roman" panose="02020603050405020304" pitchFamily="18" charset="0"/>
              </a:rPr>
              <a:t>		Renda Bruta= 16,00 X 1.680</a:t>
            </a: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latin typeface="+mn-lt"/>
                <a:ea typeface="Calibri" panose="020F0502020204030204" pitchFamily="34" charset="0"/>
                <a:cs typeface="Times New Roman" panose="02020603050405020304" pitchFamily="18" charset="0"/>
              </a:rPr>
              <a:t>Renda Bruta=R$ 26.880,00</a:t>
            </a:r>
            <a:endParaRPr lang="pt-BR" sz="2400" dirty="0">
              <a:effectLst/>
              <a:latin typeface="+mn-lt"/>
              <a:ea typeface="Calibri" panose="020F0502020204030204" pitchFamily="34" charset="0"/>
              <a:cs typeface="Times New Roman" panose="02020603050405020304" pitchFamily="18" charset="0"/>
            </a:endParaRPr>
          </a:p>
          <a:p>
            <a:pPr eaLnBrk="1" hangingPunct="1">
              <a:buClr>
                <a:schemeClr val="accent6">
                  <a:lumMod val="50000"/>
                </a:schemeClr>
              </a:buClr>
              <a:buFont typeface="Wingdings" panose="05000000000000000000" pitchFamily="2" charset="2"/>
              <a:buChar char="v"/>
            </a:pPr>
            <a:endParaRPr lang="pt-BR" altLang="pt-BR" sz="2800" dirty="0">
              <a:latin typeface="+mn-lt"/>
            </a:endParaRPr>
          </a:p>
        </p:txBody>
      </p:sp>
      <p:sp>
        <p:nvSpPr>
          <p:cNvPr id="10" name="CaixaDeTexto 9">
            <a:extLst>
              <a:ext uri="{FF2B5EF4-FFF2-40B4-BE49-F238E27FC236}">
                <a16:creationId xmlns:a16="http://schemas.microsoft.com/office/drawing/2014/main" id="{DCD6A032-8D2B-4EDE-9196-840C6BD9833C}"/>
              </a:ext>
            </a:extLst>
          </p:cNvPr>
          <p:cNvSpPr txBox="1"/>
          <p:nvPr/>
        </p:nvSpPr>
        <p:spPr>
          <a:xfrm>
            <a:off x="293301" y="2281624"/>
            <a:ext cx="11289061" cy="863250"/>
          </a:xfrm>
          <a:prstGeom prst="rect">
            <a:avLst/>
          </a:prstGeom>
          <a:noFill/>
        </p:spPr>
        <p:txBody>
          <a:bodyPr wrap="square">
            <a:spAutoFit/>
          </a:bodyPr>
          <a:lstStyle/>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Após termos encontrado a nossa renda bruta, vamos calcular o lucro líquido de cada safra ou açude de peixe.</a:t>
            </a:r>
          </a:p>
        </p:txBody>
      </p:sp>
      <p:sp>
        <p:nvSpPr>
          <p:cNvPr id="12" name="CaixaDeTexto 11">
            <a:extLst>
              <a:ext uri="{FF2B5EF4-FFF2-40B4-BE49-F238E27FC236}">
                <a16:creationId xmlns:a16="http://schemas.microsoft.com/office/drawing/2014/main" id="{F0A3ED08-2306-4169-A9E0-942BB5EF47A3}"/>
              </a:ext>
            </a:extLst>
          </p:cNvPr>
          <p:cNvSpPr txBox="1"/>
          <p:nvPr/>
        </p:nvSpPr>
        <p:spPr>
          <a:xfrm>
            <a:off x="902940" y="3209129"/>
            <a:ext cx="11289060" cy="3456587"/>
          </a:xfrm>
          <a:prstGeom prst="rect">
            <a:avLst/>
          </a:prstGeom>
          <a:noFill/>
        </p:spPr>
        <p:txBody>
          <a:bodyPr wrap="square">
            <a:spAutoFit/>
          </a:bodyPr>
          <a:lstStyle/>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Lucro Líquido= Margem Bruta – Custo fixo – Custo Variável</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Lucro Líquido= 26.880 – 5.348 – 16.899,64</a:t>
            </a: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ea typeface="Calibri" panose="020F0502020204030204" pitchFamily="34" charset="0"/>
                <a:cs typeface="Times New Roman" panose="02020603050405020304" pitchFamily="18" charset="0"/>
              </a:rPr>
              <a:t>Lucro Líquido= R$ 4.632,36</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Lucro Líquido Anual= Lucro líquido X Safra (3 ao ano)</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Lucro Líquido Anual= 4.632,36 X 3</a:t>
            </a:r>
            <a:r>
              <a:rPr lang="pt-BR" sz="2400" b="1" dirty="0">
                <a:effectLst/>
                <a:ea typeface="Calibri" panose="020F0502020204030204" pitchFamily="34" charset="0"/>
                <a:cs typeface="Times New Roman" panose="02020603050405020304" pitchFamily="18" charset="0"/>
              </a:rPr>
              <a:t> </a:t>
            </a:r>
            <a:endParaRPr lang="pt-BR" sz="2400" dirty="0">
              <a:effectLst/>
              <a:ea typeface="Calibri" panose="020F0502020204030204" pitchFamily="34" charset="0"/>
              <a:cs typeface="Times New Roman" panose="02020603050405020304" pitchFamily="18" charset="0"/>
            </a:endParaRP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ea typeface="Calibri" panose="020F0502020204030204" pitchFamily="34" charset="0"/>
                <a:cs typeface="Times New Roman" panose="02020603050405020304" pitchFamily="18" charset="0"/>
              </a:rPr>
              <a:t>Lucro Líquido Anual= R$ 13.897,08</a:t>
            </a:r>
            <a:endParaRPr lang="pt-BR" sz="2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44291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477662" y="845490"/>
            <a:ext cx="111047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400" dirty="0">
                <a:latin typeface="+mn-lt"/>
              </a:rPr>
              <a:t>O ponto de equilíbrio foi calculado utilizando os valores dos custos fixo, custos variáveis e receita, para calcular o mínimo que o empreendimento deve faturar para que não haja prejuízo.</a:t>
            </a:r>
          </a:p>
        </p:txBody>
      </p:sp>
      <p:sp>
        <p:nvSpPr>
          <p:cNvPr id="10" name="CaixaDeTexto 9">
            <a:extLst>
              <a:ext uri="{FF2B5EF4-FFF2-40B4-BE49-F238E27FC236}">
                <a16:creationId xmlns:a16="http://schemas.microsoft.com/office/drawing/2014/main" id="{DCD6A032-8D2B-4EDE-9196-840C6BD9833C}"/>
              </a:ext>
            </a:extLst>
          </p:cNvPr>
          <p:cNvSpPr txBox="1"/>
          <p:nvPr/>
        </p:nvSpPr>
        <p:spPr>
          <a:xfrm>
            <a:off x="293301" y="1960048"/>
            <a:ext cx="11289061" cy="3456587"/>
          </a:xfrm>
          <a:prstGeom prst="rect">
            <a:avLst/>
          </a:prstGeom>
          <a:noFill/>
        </p:spPr>
        <p:txBody>
          <a:bodyPr wrap="square">
            <a:spAutoFit/>
          </a:bodyPr>
          <a:lstStyle/>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Ponto de Equilíbrio= 		</a:t>
            </a:r>
            <a:r>
              <a:rPr lang="pt-BR" sz="2400" u="sng" dirty="0">
                <a:effectLst/>
                <a:ea typeface="Calibri" panose="020F0502020204030204" pitchFamily="34" charset="0"/>
                <a:cs typeface="Times New Roman" panose="02020603050405020304" pitchFamily="18" charset="0"/>
              </a:rPr>
              <a:t>Custo Fixo</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(Receita – Custo Variável) / Receita</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Ponto de Equilíbrio=		</a:t>
            </a:r>
            <a:r>
              <a:rPr lang="pt-BR" sz="2400" u="sng" dirty="0">
                <a:effectLst/>
                <a:ea typeface="Calibri" panose="020F0502020204030204" pitchFamily="34" charset="0"/>
                <a:cs typeface="Times New Roman" panose="02020603050405020304" pitchFamily="18" charset="0"/>
              </a:rPr>
              <a:t>5.348</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(26.880 – 16.899,64) / 26.880</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a:t>
            </a: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ea typeface="Calibri" panose="020F0502020204030204" pitchFamily="34" charset="0"/>
                <a:cs typeface="Times New Roman" panose="02020603050405020304" pitchFamily="18" charset="0"/>
              </a:rPr>
              <a:t>Ponto de Equilíbrio= R$ 14.454,05</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endParaRPr lang="pt-BR" sz="2400" dirty="0">
              <a:effectLst/>
              <a:ea typeface="Calibri" panose="020F0502020204030204" pitchFamily="34" charset="0"/>
              <a:cs typeface="Times New Roman" panose="02020603050405020304" pitchFamily="18" charset="0"/>
            </a:endParaRPr>
          </a:p>
        </p:txBody>
      </p:sp>
      <p:sp>
        <p:nvSpPr>
          <p:cNvPr id="11" name="CaixaDeTexto 10">
            <a:extLst>
              <a:ext uri="{FF2B5EF4-FFF2-40B4-BE49-F238E27FC236}">
                <a16:creationId xmlns:a16="http://schemas.microsoft.com/office/drawing/2014/main" id="{1D898C7F-8509-4DF0-83FD-272CD35D9A10}"/>
              </a:ext>
            </a:extLst>
          </p:cNvPr>
          <p:cNvSpPr txBox="1"/>
          <p:nvPr/>
        </p:nvSpPr>
        <p:spPr>
          <a:xfrm>
            <a:off x="609638" y="5059418"/>
            <a:ext cx="10972724" cy="1200329"/>
          </a:xfrm>
          <a:prstGeom prst="rect">
            <a:avLst/>
          </a:prstGeom>
          <a:noFill/>
        </p:spPr>
        <p:txBody>
          <a:bodyPr wrap="square">
            <a:spAutoFit/>
          </a:bodyPr>
          <a:lstStyle/>
          <a:p>
            <a:r>
              <a:rPr lang="pt-BR" sz="2400" dirty="0"/>
              <a:t>A rentabilidade é o indicador que mede o retorno do capital aplicado e mostra a sua atratividade. Ela é calculada por meio da divisão do lucro ao investimento total.</a:t>
            </a:r>
          </a:p>
          <a:p>
            <a:r>
              <a:rPr lang="pt-BR" sz="2400" dirty="0"/>
              <a:t> </a:t>
            </a:r>
          </a:p>
        </p:txBody>
      </p:sp>
    </p:spTree>
    <p:extLst>
      <p:ext uri="{BB962C8B-B14F-4D97-AF65-F5344CB8AC3E}">
        <p14:creationId xmlns:p14="http://schemas.microsoft.com/office/powerpoint/2010/main" val="21813066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477662" y="845490"/>
            <a:ext cx="11104700" cy="4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50215" algn="just">
              <a:lnSpc>
                <a:spcPct val="107000"/>
              </a:lnSpc>
              <a:spcAft>
                <a:spcPts val="800"/>
              </a:spcAft>
              <a:tabLst>
                <a:tab pos="449580" algn="l"/>
                <a:tab pos="899160" algn="l"/>
                <a:tab pos="1348740" algn="l"/>
                <a:tab pos="1798320" algn="l"/>
                <a:tab pos="2247900" algn="l"/>
                <a:tab pos="2924810" algn="ctr"/>
              </a:tabLst>
            </a:pPr>
            <a:r>
              <a:rPr lang="pt-BR" altLang="pt-BR" sz="2400" dirty="0">
                <a:latin typeface="+mn-lt"/>
              </a:rPr>
              <a:t> </a:t>
            </a:r>
            <a:endParaRPr lang="pt-BR" altLang="pt-BR" sz="2800" dirty="0">
              <a:latin typeface="+mn-lt"/>
            </a:endParaRPr>
          </a:p>
        </p:txBody>
      </p:sp>
      <p:sp>
        <p:nvSpPr>
          <p:cNvPr id="11" name="Text Box 5">
            <a:extLst>
              <a:ext uri="{FF2B5EF4-FFF2-40B4-BE49-F238E27FC236}">
                <a16:creationId xmlns:a16="http://schemas.microsoft.com/office/drawing/2014/main" id="{A5AD51BD-8496-4D92-98AD-B18A46537A7D}"/>
              </a:ext>
            </a:extLst>
          </p:cNvPr>
          <p:cNvSpPr txBox="1">
            <a:spLocks noChangeArrowheads="1"/>
          </p:cNvSpPr>
          <p:nvPr/>
        </p:nvSpPr>
        <p:spPr bwMode="auto">
          <a:xfrm>
            <a:off x="630062" y="997890"/>
            <a:ext cx="111047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400" dirty="0">
                <a:latin typeface="+mn-lt"/>
              </a:rPr>
              <a:t> </a:t>
            </a:r>
          </a:p>
        </p:txBody>
      </p:sp>
      <p:sp>
        <p:nvSpPr>
          <p:cNvPr id="13" name="CaixaDeTexto 12">
            <a:extLst>
              <a:ext uri="{FF2B5EF4-FFF2-40B4-BE49-F238E27FC236}">
                <a16:creationId xmlns:a16="http://schemas.microsoft.com/office/drawing/2014/main" id="{908F708C-2848-4169-838E-36F06C0B54E2}"/>
              </a:ext>
            </a:extLst>
          </p:cNvPr>
          <p:cNvSpPr txBox="1"/>
          <p:nvPr/>
        </p:nvSpPr>
        <p:spPr>
          <a:xfrm>
            <a:off x="418836" y="888812"/>
            <a:ext cx="11367974" cy="5945410"/>
          </a:xfrm>
          <a:prstGeom prst="rect">
            <a:avLst/>
          </a:prstGeom>
          <a:noFill/>
        </p:spPr>
        <p:txBody>
          <a:bodyPr wrap="square">
            <a:spAutoFit/>
          </a:bodyPr>
          <a:lstStyle/>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Rentabilidade= </a:t>
            </a:r>
            <a:r>
              <a:rPr lang="pt-BR" sz="2400" u="sng" dirty="0">
                <a:effectLst/>
                <a:ea typeface="Calibri" panose="020F0502020204030204" pitchFamily="34" charset="0"/>
                <a:cs typeface="Times New Roman" panose="02020603050405020304" pitchFamily="18" charset="0"/>
              </a:rPr>
              <a:t>Lucro Líquido</a:t>
            </a:r>
            <a:r>
              <a:rPr lang="pt-BR" sz="2400" dirty="0">
                <a:effectLst/>
                <a:ea typeface="Calibri" panose="020F0502020204030204" pitchFamily="34" charset="0"/>
                <a:cs typeface="Times New Roman" panose="02020603050405020304" pitchFamily="18" charset="0"/>
              </a:rPr>
              <a:t> X 100</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(Investimento Total)</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Rentabilidade= </a:t>
            </a:r>
            <a:r>
              <a:rPr lang="pt-BR" sz="2400" u="sng" dirty="0">
                <a:effectLst/>
                <a:ea typeface="Calibri" panose="020F0502020204030204" pitchFamily="34" charset="0"/>
                <a:cs typeface="Times New Roman" panose="02020603050405020304" pitchFamily="18" charset="0"/>
              </a:rPr>
              <a:t>4.632,36 </a:t>
            </a:r>
            <a:r>
              <a:rPr lang="pt-BR" sz="2400" dirty="0">
                <a:effectLst/>
                <a:ea typeface="Calibri" panose="020F0502020204030204" pitchFamily="34" charset="0"/>
                <a:cs typeface="Times New Roman" panose="02020603050405020304" pitchFamily="18" charset="0"/>
              </a:rPr>
              <a:t>X 100</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(79.855.1)</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Rentabilidade= 0,0580 X 100</a:t>
            </a:r>
          </a:p>
          <a:p>
            <a:pPr indent="450215" algn="ctr">
              <a:lnSpc>
                <a:spcPct val="107000"/>
              </a:lnSpc>
              <a:spcAft>
                <a:spcPts val="800"/>
              </a:spcAft>
              <a:tabLst>
                <a:tab pos="449580" algn="l"/>
                <a:tab pos="899160" algn="l"/>
                <a:tab pos="1348740" algn="l"/>
                <a:tab pos="1798320" algn="l"/>
                <a:tab pos="2247900" algn="l"/>
                <a:tab pos="2924810" algn="ctr"/>
              </a:tabLst>
            </a:pPr>
            <a:r>
              <a:rPr lang="pt-BR" sz="2400" b="1" dirty="0">
                <a:effectLst/>
                <a:ea typeface="Calibri" panose="020F0502020204030204" pitchFamily="34" charset="0"/>
                <a:cs typeface="Times New Roman" panose="02020603050405020304" pitchFamily="18" charset="0"/>
              </a:rPr>
              <a:t>Rentabilidade= 5,80% por safra</a:t>
            </a:r>
            <a:endParaRPr lang="pt-BR" sz="2400" dirty="0">
              <a:effectLst/>
              <a:ea typeface="Calibri" panose="020F0502020204030204" pitchFamily="34" charset="0"/>
              <a:cs typeface="Times New Roman" panose="02020603050405020304" pitchFamily="18" charset="0"/>
            </a:endParaRP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Rentabilidade Anual= </a:t>
            </a:r>
            <a:r>
              <a:rPr lang="pt-BR" sz="2400" u="sng" dirty="0">
                <a:effectLst/>
                <a:ea typeface="Calibri" panose="020F0502020204030204" pitchFamily="34" charset="0"/>
                <a:cs typeface="Times New Roman" panose="02020603050405020304" pitchFamily="18" charset="0"/>
              </a:rPr>
              <a:t>Lucro Líquido anual</a:t>
            </a:r>
            <a:r>
              <a:rPr lang="pt-BR" sz="2400" dirty="0">
                <a:effectLst/>
                <a:ea typeface="Calibri" panose="020F0502020204030204" pitchFamily="34" charset="0"/>
                <a:cs typeface="Times New Roman" panose="02020603050405020304" pitchFamily="18" charset="0"/>
              </a:rPr>
              <a:t> X 100</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(Investimento total anual)</a:t>
            </a:r>
          </a:p>
          <a:p>
            <a:pPr indent="450215" algn="just">
              <a:lnSpc>
                <a:spcPct val="107000"/>
              </a:lnSpc>
              <a:spcAft>
                <a:spcPts val="800"/>
              </a:spcAft>
              <a:tabLst>
                <a:tab pos="449580" algn="l"/>
                <a:tab pos="899160" algn="l"/>
                <a:tab pos="1348740" algn="l"/>
                <a:tab pos="1798320" algn="l"/>
                <a:tab pos="2247900" algn="l"/>
                <a:tab pos="2924810" algn="ctr"/>
              </a:tabLst>
            </a:pPr>
            <a:r>
              <a:rPr lang="pt-BR" sz="2400" dirty="0">
                <a:effectLst/>
                <a:ea typeface="Calibri" panose="020F0502020204030204" pitchFamily="34" charset="0"/>
                <a:cs typeface="Times New Roman" panose="02020603050405020304" pitchFamily="18" charset="0"/>
              </a:rPr>
              <a:t>		Rentabilidade Anual= </a:t>
            </a:r>
            <a:r>
              <a:rPr lang="pt-BR" sz="2400" u="sng" dirty="0">
                <a:effectLst/>
                <a:ea typeface="Calibri" panose="020F0502020204030204" pitchFamily="34" charset="0"/>
                <a:cs typeface="Times New Roman" panose="02020603050405020304" pitchFamily="18" charset="0"/>
              </a:rPr>
              <a:t>13.897,08</a:t>
            </a:r>
            <a:r>
              <a:rPr lang="pt-BR" sz="2400" dirty="0">
                <a:effectLst/>
                <a:ea typeface="Calibri" panose="020F0502020204030204" pitchFamily="34" charset="0"/>
                <a:cs typeface="Times New Roman" panose="02020603050405020304" pitchFamily="18" charset="0"/>
              </a:rPr>
              <a:t> X 100</a:t>
            </a:r>
          </a:p>
          <a:p>
            <a:pPr indent="450215" algn="just">
              <a:lnSpc>
                <a:spcPct val="107000"/>
              </a:lnSpc>
              <a:spcAft>
                <a:spcPts val="800"/>
              </a:spcAft>
            </a:pPr>
            <a:r>
              <a:rPr lang="pt-BR" sz="2400" b="1" dirty="0">
                <a:effectLst/>
                <a:ea typeface="Calibri" panose="020F0502020204030204" pitchFamily="34" charset="0"/>
                <a:cs typeface="Times New Roman" panose="02020603050405020304" pitchFamily="18" charset="0"/>
              </a:rPr>
              <a:t>					</a:t>
            </a:r>
            <a:r>
              <a:rPr lang="pt-BR" sz="2400" dirty="0">
                <a:effectLst/>
                <a:ea typeface="Calibri" panose="020F0502020204030204" pitchFamily="34" charset="0"/>
                <a:cs typeface="Times New Roman" panose="02020603050405020304" pitchFamily="18" charset="0"/>
              </a:rPr>
              <a:t>(118.604,38)</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Rentabilidade Anual= 0,1171 X 100</a:t>
            </a:r>
          </a:p>
          <a:p>
            <a:pPr indent="450215" algn="ctr">
              <a:lnSpc>
                <a:spcPct val="107000"/>
              </a:lnSpc>
              <a:spcAft>
                <a:spcPts val="800"/>
              </a:spcAft>
            </a:pPr>
            <a:r>
              <a:rPr lang="pt-BR" sz="2400" b="1" dirty="0">
                <a:effectLst/>
                <a:ea typeface="Calibri" panose="020F0502020204030204" pitchFamily="34" charset="0"/>
                <a:cs typeface="Times New Roman" panose="02020603050405020304" pitchFamily="18" charset="0"/>
              </a:rPr>
              <a:t>Rentabilidade Anual= 11,71% ao ano</a:t>
            </a:r>
            <a:endParaRPr lang="pt-BR" sz="2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686103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477662" y="845490"/>
            <a:ext cx="11104700" cy="4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50215" algn="just">
              <a:lnSpc>
                <a:spcPct val="107000"/>
              </a:lnSpc>
              <a:spcAft>
                <a:spcPts val="800"/>
              </a:spcAft>
              <a:tabLst>
                <a:tab pos="449580" algn="l"/>
                <a:tab pos="899160" algn="l"/>
                <a:tab pos="1348740" algn="l"/>
                <a:tab pos="1798320" algn="l"/>
                <a:tab pos="2247900" algn="l"/>
                <a:tab pos="2924810" algn="ctr"/>
              </a:tabLst>
            </a:pPr>
            <a:r>
              <a:rPr lang="pt-BR" altLang="pt-BR" sz="2400" dirty="0">
                <a:latin typeface="+mn-lt"/>
              </a:rPr>
              <a:t> </a:t>
            </a:r>
            <a:endParaRPr lang="pt-BR" altLang="pt-BR" sz="2800" dirty="0">
              <a:latin typeface="+mn-lt"/>
            </a:endParaRPr>
          </a:p>
        </p:txBody>
      </p:sp>
      <p:sp>
        <p:nvSpPr>
          <p:cNvPr id="11" name="Text Box 5">
            <a:extLst>
              <a:ext uri="{FF2B5EF4-FFF2-40B4-BE49-F238E27FC236}">
                <a16:creationId xmlns:a16="http://schemas.microsoft.com/office/drawing/2014/main" id="{A5AD51BD-8496-4D92-98AD-B18A46537A7D}"/>
              </a:ext>
            </a:extLst>
          </p:cNvPr>
          <p:cNvSpPr txBox="1">
            <a:spLocks noChangeArrowheads="1"/>
          </p:cNvSpPr>
          <p:nvPr/>
        </p:nvSpPr>
        <p:spPr bwMode="auto">
          <a:xfrm>
            <a:off x="630062" y="997890"/>
            <a:ext cx="111047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400" dirty="0">
                <a:latin typeface="+mn-lt"/>
              </a:rPr>
              <a:t> </a:t>
            </a:r>
          </a:p>
        </p:txBody>
      </p:sp>
      <p:sp>
        <p:nvSpPr>
          <p:cNvPr id="13" name="CaixaDeTexto 12">
            <a:extLst>
              <a:ext uri="{FF2B5EF4-FFF2-40B4-BE49-F238E27FC236}">
                <a16:creationId xmlns:a16="http://schemas.microsoft.com/office/drawing/2014/main" id="{908F708C-2848-4169-838E-36F06C0B54E2}"/>
              </a:ext>
            </a:extLst>
          </p:cNvPr>
          <p:cNvSpPr txBox="1"/>
          <p:nvPr/>
        </p:nvSpPr>
        <p:spPr>
          <a:xfrm>
            <a:off x="0" y="888813"/>
            <a:ext cx="12157590" cy="6384184"/>
          </a:xfrm>
          <a:prstGeom prst="rect">
            <a:avLst/>
          </a:prstGeom>
          <a:noFill/>
        </p:spPr>
        <p:txBody>
          <a:bodyPr wrap="square">
            <a:spAutoFit/>
          </a:bodyPr>
          <a:lstStyle/>
          <a:p>
            <a:pPr indent="450215" algn="just">
              <a:lnSpc>
                <a:spcPct val="107000"/>
              </a:lnSpc>
              <a:spcAft>
                <a:spcPts val="800"/>
              </a:spcAft>
            </a:pPr>
            <a:r>
              <a:rPr lang="pt-BR" sz="2800" b="1" dirty="0">
                <a:effectLst/>
                <a:ea typeface="Calibri" panose="020F0502020204030204" pitchFamily="34" charset="0"/>
                <a:cs typeface="Times New Roman" panose="02020603050405020304" pitchFamily="18" charset="0"/>
              </a:rPr>
              <a:t>Conclusão</a:t>
            </a:r>
            <a:endParaRPr lang="pt-BR" sz="2800" b="1" dirty="0">
              <a:ea typeface="Calibri" panose="020F0502020204030204" pitchFamily="34" charset="0"/>
              <a:cs typeface="Times New Roman" panose="02020603050405020304" pitchFamily="18" charset="0"/>
            </a:endParaRP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De acordo como vimos nesse plano de negócio, este foi desenvolvido para avaliar econômico e financeiro a construção de pesque e pague e balneário no município de Tutóia- MA, mostrado que é rentável ao longo dos períodos tendo uma certa quantidade de pessoas visitando o local, e um certo peso de peixe a ser vendido. </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Para inicia essa atividade, será necessário um investimento inicial de R$ 79.635,64 cujo esse valor de construção, sendo mais R$ 14.026,46 de despesas até o período de inauguração, totalizando um valor de R$ 93.662,1 reais, com isso sobra R$6.337,9 reais para alguma eventualidade.</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Após uma análise feita, foi constatado que durante o período de 15 meses o balneário terá se pago por completo com a frequência de 5 pessoas pagas por dia, em relação ao pesque e pague ele terá se pago durante aproximadamente 8,5 anos, por ter sido um custo mais alto, por ser algo imprevisível a quantidade de pessoas no local, foi gerado a alternativa da comercialização do peixe ao mercado regional tendo com isso uma maior segurança no empreendimento. </a:t>
            </a:r>
          </a:p>
          <a:p>
            <a:pPr indent="450215" algn="just">
              <a:lnSpc>
                <a:spcPct val="107000"/>
              </a:lnSpc>
              <a:spcAft>
                <a:spcPts val="800"/>
              </a:spcAft>
            </a:pP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5612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Agrupar 20">
            <a:extLst>
              <a:ext uri="{FF2B5EF4-FFF2-40B4-BE49-F238E27FC236}">
                <a16:creationId xmlns:a16="http://schemas.microsoft.com/office/drawing/2014/main" id="{209B2418-EEDD-4AF5-AFA6-3E5FB4A2231A}"/>
              </a:ext>
            </a:extLst>
          </p:cNvPr>
          <p:cNvGrpSpPr/>
          <p:nvPr/>
        </p:nvGrpSpPr>
        <p:grpSpPr>
          <a:xfrm>
            <a:off x="13647" y="16041"/>
            <a:ext cx="12178353" cy="6828951"/>
            <a:chOff x="13647" y="16041"/>
            <a:chExt cx="12178353" cy="6828951"/>
          </a:xfrm>
        </p:grpSpPr>
        <p:pic>
          <p:nvPicPr>
            <p:cNvPr id="22" name="Imagem 21">
              <a:extLst>
                <a:ext uri="{FF2B5EF4-FFF2-40B4-BE49-F238E27FC236}">
                  <a16:creationId xmlns:a16="http://schemas.microsoft.com/office/drawing/2014/main" id="{7B152ABA-3F5D-4891-A3DD-D4427CBFFA61}"/>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23" name="Imagem 22">
              <a:extLst>
                <a:ext uri="{FF2B5EF4-FFF2-40B4-BE49-F238E27FC236}">
                  <a16:creationId xmlns:a16="http://schemas.microsoft.com/office/drawing/2014/main" id="{4FFAB2F8-43C8-400B-BE65-CE4B36F45294}"/>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24" name="CaixaDeTexto 23">
              <a:extLst>
                <a:ext uri="{FF2B5EF4-FFF2-40B4-BE49-F238E27FC236}">
                  <a16:creationId xmlns:a16="http://schemas.microsoft.com/office/drawing/2014/main" id="{3869DBDC-2AC3-4BAC-8874-E2F57400C055}"/>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25" name="Retângulo 24">
              <a:extLst>
                <a:ext uri="{FF2B5EF4-FFF2-40B4-BE49-F238E27FC236}">
                  <a16:creationId xmlns:a16="http://schemas.microsoft.com/office/drawing/2014/main" id="{DE15800A-5B63-4988-B3CB-6FCC38C8BA9D}"/>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6" name="Imagem 25">
              <a:extLst>
                <a:ext uri="{FF2B5EF4-FFF2-40B4-BE49-F238E27FC236}">
                  <a16:creationId xmlns:a16="http://schemas.microsoft.com/office/drawing/2014/main" id="{C61D7CF7-AEFA-4564-A762-E9CAC72F69DD}"/>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2" name="Retângulo 1">
            <a:extLst>
              <a:ext uri="{FF2B5EF4-FFF2-40B4-BE49-F238E27FC236}">
                <a16:creationId xmlns:a16="http://schemas.microsoft.com/office/drawing/2014/main" id="{FFA51E46-6EBC-4577-A0AD-C21A8BDCA4A2}"/>
              </a:ext>
            </a:extLst>
          </p:cNvPr>
          <p:cNvSpPr/>
          <p:nvPr/>
        </p:nvSpPr>
        <p:spPr>
          <a:xfrm>
            <a:off x="463826" y="1130615"/>
            <a:ext cx="11290851" cy="861774"/>
          </a:xfrm>
          <a:prstGeom prst="rect">
            <a:avLst/>
          </a:prstGeom>
        </p:spPr>
        <p:txBody>
          <a:bodyPr wrap="square">
            <a:spAutoFit/>
          </a:bodyPr>
          <a:lstStyle/>
          <a:p>
            <a:pPr algn="ctr"/>
            <a:endParaRPr lang="pt-BR" sz="2600" b="1" dirty="0">
              <a:cs typeface="Arial" panose="020B0604020202020204" pitchFamily="34" charset="0"/>
            </a:endParaRPr>
          </a:p>
          <a:p>
            <a:pPr algn="ctr"/>
            <a:endParaRPr lang="pt-BR" sz="2400" dirty="0">
              <a:cs typeface="Arial" panose="020B0604020202020204" pitchFamily="34" charset="0"/>
            </a:endParaRPr>
          </a:p>
        </p:txBody>
      </p:sp>
      <p:sp>
        <p:nvSpPr>
          <p:cNvPr id="10" name="CaixaDeTexto 9">
            <a:extLst>
              <a:ext uri="{FF2B5EF4-FFF2-40B4-BE49-F238E27FC236}">
                <a16:creationId xmlns:a16="http://schemas.microsoft.com/office/drawing/2014/main" id="{244C2DA9-3695-4169-98CD-E6B985C2C75F}"/>
              </a:ext>
            </a:extLst>
          </p:cNvPr>
          <p:cNvSpPr txBox="1"/>
          <p:nvPr/>
        </p:nvSpPr>
        <p:spPr>
          <a:xfrm>
            <a:off x="632012" y="1403791"/>
            <a:ext cx="10717306" cy="4524315"/>
          </a:xfrm>
          <a:prstGeom prst="rect">
            <a:avLst/>
          </a:prstGeom>
          <a:noFill/>
        </p:spPr>
        <p:txBody>
          <a:bodyPr wrap="square">
            <a:spAutoFit/>
          </a:bodyPr>
          <a:lstStyle/>
          <a:p>
            <a:pPr algn="ctr"/>
            <a:r>
              <a:rPr lang="pt-BR" sz="2400" b="1" dirty="0">
                <a:cs typeface="Arial" panose="020B0604020202020204" pitchFamily="34" charset="0"/>
              </a:rPr>
              <a:t>“</a:t>
            </a:r>
            <a:r>
              <a:rPr lang="pt-BR" sz="2400" b="1" dirty="0">
                <a:effectLst/>
                <a:ea typeface="Calibri" panose="020F0502020204030204" pitchFamily="34" charset="0"/>
                <a:cs typeface="Times New Roman" panose="02020603050405020304" pitchFamily="18" charset="0"/>
              </a:rPr>
              <a:t>REALIZAÇÃO DE UM PLANO DE NEGÓCIO PARA AVALIAR ECÔNOMICO E FINACEIRO NA CONSTRUÇÃO DE UM PESQUE PAGUE EM BALNEÁRIO NO MUNICIPIO DE TÚTOIA- MA.</a:t>
            </a:r>
            <a:r>
              <a:rPr lang="pt-BR" sz="2400" b="1" dirty="0">
                <a:cs typeface="Arial" panose="020B0604020202020204" pitchFamily="34" charset="0"/>
              </a:rPr>
              <a:t> ”</a:t>
            </a:r>
          </a:p>
          <a:p>
            <a:pPr algn="ctr"/>
            <a:endParaRPr lang="pt-BR" sz="2400" dirty="0">
              <a:cs typeface="Arial" panose="020B0604020202020204" pitchFamily="34" charset="0"/>
            </a:endParaRPr>
          </a:p>
          <a:p>
            <a:pPr algn="ctr"/>
            <a:endParaRPr lang="pt-BR" sz="2400" dirty="0">
              <a:cs typeface="Arial" panose="020B0604020202020204" pitchFamily="34" charset="0"/>
            </a:endParaRPr>
          </a:p>
          <a:p>
            <a:pPr algn="ctr"/>
            <a:r>
              <a:rPr lang="pt-BR" sz="2400" dirty="0">
                <a:cs typeface="Arial" panose="020B0604020202020204" pitchFamily="34" charset="0"/>
              </a:rPr>
              <a:t>Projeto Final apresentado como trabalho de conclusão do Curso Técnico em Agronegócio, do Serviço Nacional de Aprendizagem Rural – SENAR da Regional de Santa Catarina, no polo de Braço do Norte, orientado pela tutora Elaine Cristina Rodrigues </a:t>
            </a:r>
            <a:r>
              <a:rPr lang="pt-BR" sz="2400" dirty="0" err="1">
                <a:cs typeface="Arial" panose="020B0604020202020204" pitchFamily="34" charset="0"/>
              </a:rPr>
              <a:t>Voges</a:t>
            </a:r>
            <a:r>
              <a:rPr lang="pt-BR" sz="2400" dirty="0">
                <a:cs typeface="Arial" panose="020B0604020202020204" pitchFamily="34" charset="0"/>
              </a:rPr>
              <a:t>, como requisito para obtenção do diploma de habilitação técnica.</a:t>
            </a:r>
          </a:p>
          <a:p>
            <a:pPr algn="ctr"/>
            <a:endParaRPr lang="pt-BR" sz="2400" dirty="0">
              <a:cs typeface="Arial" panose="020B0604020202020204" pitchFamily="34" charset="0"/>
            </a:endParaRPr>
          </a:p>
          <a:p>
            <a:pPr algn="ctr"/>
            <a:r>
              <a:rPr lang="pt-BR" sz="2400" b="1" dirty="0">
                <a:cs typeface="Arial" panose="020B0604020202020204" pitchFamily="34" charset="0"/>
              </a:rPr>
              <a:t>Estado - SC </a:t>
            </a:r>
          </a:p>
          <a:p>
            <a:pPr algn="ctr"/>
            <a:r>
              <a:rPr lang="pt-BR" sz="2400" b="1" dirty="0">
                <a:cs typeface="Arial" panose="020B0604020202020204" pitchFamily="34" charset="0"/>
              </a:rPr>
              <a:t>  2022</a:t>
            </a:r>
          </a:p>
        </p:txBody>
      </p:sp>
    </p:spTree>
    <p:extLst>
      <p:ext uri="{BB962C8B-B14F-4D97-AF65-F5344CB8AC3E}">
        <p14:creationId xmlns:p14="http://schemas.microsoft.com/office/powerpoint/2010/main" val="34526027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m 13">
            <a:extLst>
              <a:ext uri="{FF2B5EF4-FFF2-40B4-BE49-F238E27FC236}">
                <a16:creationId xmlns:a16="http://schemas.microsoft.com/office/drawing/2014/main" id="{6802B6F8-7A8C-41E1-89E2-8B7C24EDB31D}"/>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72263"/>
            <a:ext cx="12128032" cy="5999623"/>
          </a:xfrm>
          <a:prstGeom prst="rect">
            <a:avLst/>
          </a:prstGeom>
          <a:ln w="38100">
            <a:solidFill>
              <a:schemeClr val="accent6">
                <a:lumMod val="50000"/>
              </a:schemeClr>
            </a:solidFill>
          </a:ln>
        </p:spPr>
      </p:pic>
      <p:pic>
        <p:nvPicPr>
          <p:cNvPr id="15" name="Imagem 14">
            <a:extLst>
              <a:ext uri="{FF2B5EF4-FFF2-40B4-BE49-F238E27FC236}">
                <a16:creationId xmlns:a16="http://schemas.microsoft.com/office/drawing/2014/main" id="{FE864EF4-7128-4399-A698-E97B3B5F326E}"/>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6" name="CaixaDeTexto 15">
            <a:extLst>
              <a:ext uri="{FF2B5EF4-FFF2-40B4-BE49-F238E27FC236}">
                <a16:creationId xmlns:a16="http://schemas.microsoft.com/office/drawing/2014/main" id="{B7FBCF3C-2098-4277-A284-E2F13318931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7" name="Retângulo 16">
            <a:extLst>
              <a:ext uri="{FF2B5EF4-FFF2-40B4-BE49-F238E27FC236}">
                <a16:creationId xmlns:a16="http://schemas.microsoft.com/office/drawing/2014/main" id="{ADB626B7-D448-4328-A247-D4B0475B32D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8" name="Imagem 17">
            <a:extLst>
              <a:ext uri="{FF2B5EF4-FFF2-40B4-BE49-F238E27FC236}">
                <a16:creationId xmlns:a16="http://schemas.microsoft.com/office/drawing/2014/main" id="{E9DE320E-279B-4D8A-B6A2-D1184833718B}"/>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sp>
        <p:nvSpPr>
          <p:cNvPr id="8" name="Text Box 5">
            <a:extLst>
              <a:ext uri="{FF2B5EF4-FFF2-40B4-BE49-F238E27FC236}">
                <a16:creationId xmlns:a16="http://schemas.microsoft.com/office/drawing/2014/main" id="{AA61BC60-E4E6-40B5-90AE-EE3AC38463C1}"/>
              </a:ext>
            </a:extLst>
          </p:cNvPr>
          <p:cNvSpPr txBox="1">
            <a:spLocks noChangeArrowheads="1"/>
          </p:cNvSpPr>
          <p:nvPr/>
        </p:nvSpPr>
        <p:spPr bwMode="auto">
          <a:xfrm>
            <a:off x="477662" y="845490"/>
            <a:ext cx="11104700" cy="47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indent="450215" algn="just">
              <a:lnSpc>
                <a:spcPct val="107000"/>
              </a:lnSpc>
              <a:spcAft>
                <a:spcPts val="800"/>
              </a:spcAft>
              <a:tabLst>
                <a:tab pos="449580" algn="l"/>
                <a:tab pos="899160" algn="l"/>
                <a:tab pos="1348740" algn="l"/>
                <a:tab pos="1798320" algn="l"/>
                <a:tab pos="2247900" algn="l"/>
                <a:tab pos="2924810" algn="ctr"/>
              </a:tabLst>
            </a:pPr>
            <a:r>
              <a:rPr lang="pt-BR" altLang="pt-BR" sz="2400" dirty="0">
                <a:latin typeface="+mn-lt"/>
              </a:rPr>
              <a:t> </a:t>
            </a:r>
            <a:endParaRPr lang="pt-BR" altLang="pt-BR" sz="2800" dirty="0">
              <a:latin typeface="+mn-lt"/>
            </a:endParaRPr>
          </a:p>
        </p:txBody>
      </p:sp>
      <p:sp>
        <p:nvSpPr>
          <p:cNvPr id="11" name="Text Box 5">
            <a:extLst>
              <a:ext uri="{FF2B5EF4-FFF2-40B4-BE49-F238E27FC236}">
                <a16:creationId xmlns:a16="http://schemas.microsoft.com/office/drawing/2014/main" id="{A5AD51BD-8496-4D92-98AD-B18A46537A7D}"/>
              </a:ext>
            </a:extLst>
          </p:cNvPr>
          <p:cNvSpPr txBox="1">
            <a:spLocks noChangeArrowheads="1"/>
          </p:cNvSpPr>
          <p:nvPr/>
        </p:nvSpPr>
        <p:spPr bwMode="auto">
          <a:xfrm>
            <a:off x="630062" y="997890"/>
            <a:ext cx="111047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400" dirty="0">
                <a:latin typeface="+mn-lt"/>
              </a:rPr>
              <a:t> </a:t>
            </a:r>
          </a:p>
        </p:txBody>
      </p:sp>
      <p:sp>
        <p:nvSpPr>
          <p:cNvPr id="13" name="CaixaDeTexto 12">
            <a:extLst>
              <a:ext uri="{FF2B5EF4-FFF2-40B4-BE49-F238E27FC236}">
                <a16:creationId xmlns:a16="http://schemas.microsoft.com/office/drawing/2014/main" id="{908F708C-2848-4169-838E-36F06C0B54E2}"/>
              </a:ext>
            </a:extLst>
          </p:cNvPr>
          <p:cNvSpPr txBox="1"/>
          <p:nvPr/>
        </p:nvSpPr>
        <p:spPr>
          <a:xfrm>
            <a:off x="418836" y="888812"/>
            <a:ext cx="11367974" cy="3338799"/>
          </a:xfrm>
          <a:prstGeom prst="rect">
            <a:avLst/>
          </a:prstGeom>
          <a:noFill/>
        </p:spPr>
        <p:txBody>
          <a:bodyPr wrap="square">
            <a:spAutoFit/>
          </a:bodyPr>
          <a:lstStyle/>
          <a:p>
            <a:pPr indent="450215" algn="just">
              <a:lnSpc>
                <a:spcPct val="107000"/>
              </a:lnSpc>
              <a:spcAft>
                <a:spcPts val="800"/>
              </a:spcAft>
            </a:pPr>
            <a:r>
              <a:rPr lang="pt-BR" sz="2400" b="1" dirty="0">
                <a:effectLst/>
                <a:ea typeface="Calibri" panose="020F0502020204030204" pitchFamily="34" charset="0"/>
                <a:cs typeface="Times New Roman" panose="02020603050405020304" pitchFamily="18" charset="0"/>
              </a:rPr>
              <a:t>Trabalhos futuros para o empreendimento:</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De acordo com a evolução do negócio podem ser aplicadas algumas atividades que possam agrega valor ao local, tendo com isso outras atividades que tenha baixo custo, uma desta atividades são as trilhas pela a própria propriedade, outras atividades de baixo custo é a decida de caiaque pelo rio que tem uma extensão de aproximadamente 0,5 quilometro, com essas atividades traz algo ainda mais interessante ao local, além desse melhoramento a propriedade pretende abri um restaurante no local e ao mesmo tempo uma mini fazenda</a:t>
            </a:r>
            <a:r>
              <a:rPr lang="pt-BR" sz="2400" dirty="0">
                <a:ea typeface="Calibri" panose="020F0502020204030204" pitchFamily="34" charset="0"/>
                <a:cs typeface="Times New Roman" panose="02020603050405020304" pitchFamily="18" charset="0"/>
              </a:rPr>
              <a:t>.</a:t>
            </a:r>
            <a:endParaRPr lang="pt-BR" sz="2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494177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Agrupar 16">
            <a:extLst>
              <a:ext uri="{FF2B5EF4-FFF2-40B4-BE49-F238E27FC236}">
                <a16:creationId xmlns:a16="http://schemas.microsoft.com/office/drawing/2014/main" id="{D105481F-BF26-479D-BEC8-9BDC732AFC9A}"/>
              </a:ext>
            </a:extLst>
          </p:cNvPr>
          <p:cNvGrpSpPr/>
          <p:nvPr/>
        </p:nvGrpSpPr>
        <p:grpSpPr>
          <a:xfrm>
            <a:off x="0" y="0"/>
            <a:ext cx="12192000" cy="6858000"/>
            <a:chOff x="0" y="0"/>
            <a:chExt cx="12192000" cy="6858000"/>
          </a:xfrm>
        </p:grpSpPr>
        <p:sp>
          <p:nvSpPr>
            <p:cNvPr id="18" name="Retângulo 17">
              <a:extLst>
                <a:ext uri="{FF2B5EF4-FFF2-40B4-BE49-F238E27FC236}">
                  <a16:creationId xmlns:a16="http://schemas.microsoft.com/office/drawing/2014/main" id="{3D715A14-5255-479F-9EEF-F7B9F5EEABBA}"/>
                </a:ext>
              </a:extLst>
            </p:cNvPr>
            <p:cNvSpPr/>
            <p:nvPr/>
          </p:nvSpPr>
          <p:spPr>
            <a:xfrm>
              <a:off x="0" y="0"/>
              <a:ext cx="12192000" cy="1510748"/>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19" name="Imagem 18">
              <a:extLst>
                <a:ext uri="{FF2B5EF4-FFF2-40B4-BE49-F238E27FC236}">
                  <a16:creationId xmlns:a16="http://schemas.microsoft.com/office/drawing/2014/main" id="{071CF248-C46F-468B-B391-1D2FD5F6CF83}"/>
                </a:ext>
              </a:extLst>
            </p:cNvPr>
            <p:cNvPicPr>
              <a:picLocks noChangeAspect="1"/>
            </p:cNvPicPr>
            <p:nvPr/>
          </p:nvPicPr>
          <p:blipFill>
            <a:blip r:embed="rId2"/>
            <a:stretch>
              <a:fillRect/>
            </a:stretch>
          </p:blipFill>
          <p:spPr>
            <a:xfrm>
              <a:off x="0" y="1632857"/>
              <a:ext cx="12192000" cy="5225143"/>
            </a:xfrm>
            <a:prstGeom prst="rect">
              <a:avLst/>
            </a:prstGeom>
          </p:spPr>
        </p:pic>
        <p:sp>
          <p:nvSpPr>
            <p:cNvPr id="20" name="CaixaDeTexto 19">
              <a:extLst>
                <a:ext uri="{FF2B5EF4-FFF2-40B4-BE49-F238E27FC236}">
                  <a16:creationId xmlns:a16="http://schemas.microsoft.com/office/drawing/2014/main" id="{3CBDE15A-DEE0-4668-A69A-E86D8FF4E631}"/>
                </a:ext>
              </a:extLst>
            </p:cNvPr>
            <p:cNvSpPr txBox="1"/>
            <p:nvPr/>
          </p:nvSpPr>
          <p:spPr>
            <a:xfrm>
              <a:off x="3651957" y="318052"/>
              <a:ext cx="8004313" cy="646331"/>
            </a:xfrm>
            <a:prstGeom prst="rect">
              <a:avLst/>
            </a:prstGeom>
            <a:noFill/>
          </p:spPr>
          <p:txBody>
            <a:bodyPr wrap="square" rtlCol="0">
              <a:spAutoFit/>
            </a:bodyPr>
            <a:lstStyle/>
            <a:p>
              <a:pPr algn="ctr"/>
              <a:r>
                <a:rPr lang="pt-BR" sz="3600" b="1" dirty="0">
                  <a:solidFill>
                    <a:schemeClr val="bg1"/>
                  </a:solidFill>
                  <a:latin typeface="Times New Roman" panose="02020603050405020304" pitchFamily="18" charset="0"/>
                  <a:cs typeface="Times New Roman" panose="02020603050405020304" pitchFamily="18" charset="0"/>
                </a:rPr>
                <a:t>Formação Técnica em Agronegócio</a:t>
              </a:r>
            </a:p>
          </p:txBody>
        </p:sp>
        <p:pic>
          <p:nvPicPr>
            <p:cNvPr id="21" name="Imagem 20">
              <a:extLst>
                <a:ext uri="{FF2B5EF4-FFF2-40B4-BE49-F238E27FC236}">
                  <a16:creationId xmlns:a16="http://schemas.microsoft.com/office/drawing/2014/main" id="{F6C81D0E-C9A9-4BAA-B0AF-701B5F1C937B}"/>
                </a:ext>
              </a:extLst>
            </p:cNvPr>
            <p:cNvPicPr>
              <a:picLocks noChangeAspect="1"/>
            </p:cNvPicPr>
            <p:nvPr/>
          </p:nvPicPr>
          <p:blipFill rotWithShape="1">
            <a:blip r:embed="rId3">
              <a:extLst>
                <a:ext uri="{28A0092B-C50C-407E-A947-70E740481C1C}">
                  <a14:useLocalDpi xmlns:a14="http://schemas.microsoft.com/office/drawing/2010/main" val="0"/>
                </a:ext>
              </a:extLst>
            </a:blip>
            <a:srcRect t="10671" r="71454" b="9572"/>
            <a:stretch/>
          </p:blipFill>
          <p:spPr>
            <a:xfrm>
              <a:off x="1244692" y="5062333"/>
              <a:ext cx="1145666" cy="521944"/>
            </a:xfrm>
            <a:prstGeom prst="rect">
              <a:avLst/>
            </a:prstGeom>
          </p:spPr>
        </p:pic>
        <p:pic>
          <p:nvPicPr>
            <p:cNvPr id="22" name="Imagem 21">
              <a:extLst>
                <a:ext uri="{FF2B5EF4-FFF2-40B4-BE49-F238E27FC236}">
                  <a16:creationId xmlns:a16="http://schemas.microsoft.com/office/drawing/2014/main" id="{C0F8CB21-6081-4D4D-89DC-F1D96392698B}"/>
                </a:ext>
              </a:extLst>
            </p:cNvPr>
            <p:cNvPicPr>
              <a:picLocks noChangeAspect="1"/>
            </p:cNvPicPr>
            <p:nvPr/>
          </p:nvPicPr>
          <p:blipFill rotWithShape="1">
            <a:blip r:embed="rId4"/>
            <a:srcRect l="23957" r="26884"/>
            <a:stretch/>
          </p:blipFill>
          <p:spPr>
            <a:xfrm>
              <a:off x="985628" y="3196442"/>
              <a:ext cx="1663513" cy="1654859"/>
            </a:xfrm>
            <a:prstGeom prst="rect">
              <a:avLst/>
            </a:prstGeom>
          </p:spPr>
        </p:pic>
      </p:grpSp>
      <p:pic>
        <p:nvPicPr>
          <p:cNvPr id="23" name="Imagem 22">
            <a:extLst>
              <a:ext uri="{FF2B5EF4-FFF2-40B4-BE49-F238E27FC236}">
                <a16:creationId xmlns:a16="http://schemas.microsoft.com/office/drawing/2014/main" id="{51278C88-B92C-43C4-BD29-CEED99C2B701}"/>
              </a:ext>
            </a:extLst>
          </p:cNvPr>
          <p:cNvPicPr>
            <a:picLocks noChangeAspect="1"/>
          </p:cNvPicPr>
          <p:nvPr/>
        </p:nvPicPr>
        <p:blipFill>
          <a:blip r:embed="rId5"/>
          <a:stretch>
            <a:fillRect/>
          </a:stretch>
        </p:blipFill>
        <p:spPr>
          <a:xfrm>
            <a:off x="535730" y="141959"/>
            <a:ext cx="2837204" cy="2866114"/>
          </a:xfrm>
          <a:prstGeom prst="rect">
            <a:avLst/>
          </a:prstGeom>
        </p:spPr>
      </p:pic>
    </p:spTree>
    <p:extLst>
      <p:ext uri="{BB962C8B-B14F-4D97-AF65-F5344CB8AC3E}">
        <p14:creationId xmlns:p14="http://schemas.microsoft.com/office/powerpoint/2010/main" val="765476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61FBB3AB-4ED2-4A5F-BFBC-18660546AA25}"/>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2AB30BC6-DBB3-4D0C-A867-B6067DF6C6D3}"/>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5A48B6A6-C969-4135-92E9-B9B04BFDF6C2}"/>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3C890BDB-3F25-494E-A653-161019F209E6}"/>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C32EC4EA-040D-4E44-B86B-23F4A5C38D91}"/>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8A60E52D-98CA-42AF-A3B6-51E19078F778}"/>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Rectangle 3">
            <a:extLst>
              <a:ext uri="{FF2B5EF4-FFF2-40B4-BE49-F238E27FC236}">
                <a16:creationId xmlns:a16="http://schemas.microsoft.com/office/drawing/2014/main" id="{4585EB29-5079-408F-AE49-087A2764E56C}"/>
              </a:ext>
            </a:extLst>
          </p:cNvPr>
          <p:cNvSpPr>
            <a:spLocks noGrp="1"/>
          </p:cNvSpPr>
          <p:nvPr>
            <p:ph idx="1"/>
          </p:nvPr>
        </p:nvSpPr>
        <p:spPr>
          <a:xfrm>
            <a:off x="469510" y="1057274"/>
            <a:ext cx="11266625" cy="5646746"/>
          </a:xfrm>
        </p:spPr>
        <p:txBody>
          <a:bodyPr>
            <a:normAutofit/>
          </a:bodyPr>
          <a:lstStyle/>
          <a:p>
            <a:pPr marL="0" indent="0" algn="just" eaLnBrk="1" hangingPunct="1">
              <a:lnSpc>
                <a:spcPct val="80000"/>
              </a:lnSpc>
              <a:buNone/>
            </a:pPr>
            <a:r>
              <a:rPr lang="pt-BR" altLang="pt-BR" b="1" dirty="0">
                <a:solidFill>
                  <a:schemeClr val="accent6">
                    <a:lumMod val="50000"/>
                  </a:schemeClr>
                </a:solidFill>
              </a:rPr>
              <a:t>1- Justificativa  </a:t>
            </a:r>
          </a:p>
          <a:p>
            <a:pPr marL="0" indent="0" algn="just" eaLnBrk="1" hangingPunct="1">
              <a:lnSpc>
                <a:spcPct val="80000"/>
              </a:lnSpc>
              <a:buNone/>
            </a:pPr>
            <a:endParaRPr lang="pt-BR" altLang="pt-BR" dirty="0"/>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A elaboração desse projeto tem como objetivo a montagem de um novo negócio, uma nova experiência e ao mesmo tempo um negócio próprio, localizado na cidade de Tutóia – MA, mais precisamente no povoado araticum, acerca de 25 km do centro da cidade, na rua principal, n°100, conhecida como Fazenda Araticum, é uma área de 112,5 hectares, porém a área a ser trabalhada é de 23 hectares de terra.</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Esse trabalho tem como importância sendo o primeiro negócio desse tipo montado na região, fazendo com que essa região do município que se torna pouco povoada e conhecida, para ser conhecida na região, trazendo um produto diferenciado e agradável a quem usufrui o local, fornecendo serviços de hospitalidade e carisma a quem o visita.</a:t>
            </a:r>
          </a:p>
          <a:p>
            <a:pPr algn="just">
              <a:lnSpc>
                <a:spcPct val="80000"/>
              </a:lnSpc>
              <a:buClr>
                <a:schemeClr val="accent6">
                  <a:lumMod val="50000"/>
                </a:schemeClr>
              </a:buClr>
              <a:buFont typeface="Wingdings" panose="05000000000000000000" pitchFamily="2" charset="2"/>
              <a:buChar char="ü"/>
            </a:pPr>
            <a:endParaRPr lang="pt-BR" sz="2600" dirty="0"/>
          </a:p>
        </p:txBody>
      </p:sp>
    </p:spTree>
    <p:extLst>
      <p:ext uri="{BB962C8B-B14F-4D97-AF65-F5344CB8AC3E}">
        <p14:creationId xmlns:p14="http://schemas.microsoft.com/office/powerpoint/2010/main" val="1598012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61FBB3AB-4ED2-4A5F-BFBC-18660546AA25}"/>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2AB30BC6-DBB3-4D0C-A867-B6067DF6C6D3}"/>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5A48B6A6-C969-4135-92E9-B9B04BFDF6C2}"/>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3C890BDB-3F25-494E-A653-161019F209E6}"/>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C32EC4EA-040D-4E44-B86B-23F4A5C38D91}"/>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8A60E52D-98CA-42AF-A3B6-51E19078F778}"/>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Rectangle 3">
            <a:extLst>
              <a:ext uri="{FF2B5EF4-FFF2-40B4-BE49-F238E27FC236}">
                <a16:creationId xmlns:a16="http://schemas.microsoft.com/office/drawing/2014/main" id="{4585EB29-5079-408F-AE49-087A2764E56C}"/>
              </a:ext>
            </a:extLst>
          </p:cNvPr>
          <p:cNvSpPr>
            <a:spLocks noGrp="1"/>
          </p:cNvSpPr>
          <p:nvPr>
            <p:ph idx="1"/>
          </p:nvPr>
        </p:nvSpPr>
        <p:spPr>
          <a:xfrm>
            <a:off x="347398" y="1123535"/>
            <a:ext cx="11497203" cy="4044811"/>
          </a:xfrm>
        </p:spPr>
        <p:txBody>
          <a:bodyPr>
            <a:normAutofit lnSpcReduction="10000"/>
          </a:bodyPr>
          <a:lstStyle/>
          <a:p>
            <a:pPr marL="0" indent="0" algn="just">
              <a:lnSpc>
                <a:spcPct val="80000"/>
              </a:lnSpc>
              <a:buNone/>
            </a:pPr>
            <a:r>
              <a:rPr lang="pt-BR" altLang="pt-BR" sz="2400" dirty="0"/>
              <a:t>A escolha desse tema se deu em virtude a um novo empreendimento que possa se diferenciar dos demais na região, trazendo com isso um aproveitamento da propriedade com o que ela tem em destaque.</a:t>
            </a:r>
          </a:p>
          <a:p>
            <a:pPr marL="0" indent="0" algn="just">
              <a:lnSpc>
                <a:spcPct val="80000"/>
              </a:lnSpc>
              <a:buNone/>
            </a:pPr>
            <a:r>
              <a:rPr lang="pt-BR" altLang="pt-BR" sz="2400" dirty="0"/>
              <a:t>O presente estudo abrange aspectos financeiros e econômico levando uma propriedade a se torna sustentável com aquilo que ela proporciona.  </a:t>
            </a:r>
          </a:p>
          <a:p>
            <a:pPr marL="0" indent="0" algn="just">
              <a:lnSpc>
                <a:spcPct val="80000"/>
              </a:lnSpc>
              <a:buNone/>
            </a:pPr>
            <a:r>
              <a:rPr lang="pt-BR" altLang="pt-BR" sz="2400" dirty="0"/>
              <a:t>A escolha do tema deu-se devido à uma desnecessidade de transformar uma propriedade não sustentável em algo viável e sustentável usando a área do turismo o que vem crescendo na região.</a:t>
            </a:r>
          </a:p>
          <a:p>
            <a:pPr marL="0" indent="0" algn="just">
              <a:lnSpc>
                <a:spcPct val="80000"/>
              </a:lnSpc>
              <a:buNone/>
            </a:pPr>
            <a:r>
              <a:rPr lang="pt-BR" altLang="pt-BR" sz="2400" dirty="0"/>
              <a:t>A pesquisa do trabalho foi através da pesquisa de campo e ao mesmo tempo, a pesquisa exploratória, usando o próprio conhecimento da área e região, e fazendo uma pesquisa com pessoas tem vivencia direita e indireta com o turismo na região.</a:t>
            </a:r>
          </a:p>
          <a:p>
            <a:pPr marL="0" indent="0" algn="just">
              <a:lnSpc>
                <a:spcPct val="80000"/>
              </a:lnSpc>
              <a:buNone/>
            </a:pPr>
            <a:r>
              <a:rPr lang="pt-BR" altLang="pt-BR" sz="2400" dirty="0"/>
              <a:t>Contudo foi feita uma pesquisa de mercado em relação ao produto a ser vendido(Peixe), que tem uma grande demanda na região.</a:t>
            </a:r>
          </a:p>
          <a:p>
            <a:pPr marL="0" indent="0" algn="just">
              <a:lnSpc>
                <a:spcPct val="80000"/>
              </a:lnSpc>
              <a:buNone/>
            </a:pPr>
            <a:endParaRPr lang="pt-BR" altLang="pt-BR" sz="2400" dirty="0"/>
          </a:p>
          <a:p>
            <a:pPr marL="0" indent="0" algn="just" eaLnBrk="1" hangingPunct="1">
              <a:lnSpc>
                <a:spcPct val="80000"/>
              </a:lnSpc>
              <a:buNone/>
            </a:pPr>
            <a:endParaRPr lang="pt-BR" altLang="pt-BR" sz="2600" dirty="0"/>
          </a:p>
        </p:txBody>
      </p:sp>
    </p:spTree>
    <p:extLst>
      <p:ext uri="{BB962C8B-B14F-4D97-AF65-F5344CB8AC3E}">
        <p14:creationId xmlns:p14="http://schemas.microsoft.com/office/powerpoint/2010/main" val="2751418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1DB23495-88EF-4C0E-9259-5F74D23E7272}"/>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BE9FA1C9-8129-4472-B8B2-22805344CD73}"/>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DBEAC0C5-2E3A-453E-ADE1-EF48AF4E8C98}"/>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6F63B71E-FE39-42CD-83F7-3515E491987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E5BA4067-5A7F-495D-AEE2-EFF1F6E43CF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750DDDC0-9708-4C1D-AE80-E7A3B20F2EF3}"/>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Rectangle 3">
            <a:extLst>
              <a:ext uri="{FF2B5EF4-FFF2-40B4-BE49-F238E27FC236}">
                <a16:creationId xmlns:a16="http://schemas.microsoft.com/office/drawing/2014/main" id="{4585EB29-5079-408F-AE49-087A2764E56C}"/>
              </a:ext>
            </a:extLst>
          </p:cNvPr>
          <p:cNvSpPr>
            <a:spLocks noGrp="1"/>
          </p:cNvSpPr>
          <p:nvPr>
            <p:ph idx="1"/>
          </p:nvPr>
        </p:nvSpPr>
        <p:spPr>
          <a:xfrm>
            <a:off x="283980" y="1070524"/>
            <a:ext cx="11629867" cy="4044811"/>
          </a:xfrm>
        </p:spPr>
        <p:txBody>
          <a:bodyPr>
            <a:normAutofit/>
          </a:bodyPr>
          <a:lstStyle/>
          <a:p>
            <a:pPr marL="0" indent="0" algn="just" eaLnBrk="1" hangingPunct="1">
              <a:lnSpc>
                <a:spcPct val="80000"/>
              </a:lnSpc>
              <a:buNone/>
            </a:pPr>
            <a:r>
              <a:rPr lang="pt-BR" altLang="pt-BR" b="1" dirty="0">
                <a:solidFill>
                  <a:schemeClr val="accent6">
                    <a:lumMod val="50000"/>
                  </a:schemeClr>
                </a:solidFill>
              </a:rPr>
              <a:t>3- Objetivo Geral </a:t>
            </a:r>
          </a:p>
          <a:p>
            <a:pPr marL="0" indent="0" algn="just" eaLnBrk="1" hangingPunct="1">
              <a:lnSpc>
                <a:spcPct val="80000"/>
              </a:lnSpc>
              <a:buNone/>
            </a:pPr>
            <a:endParaRPr lang="pt-BR" altLang="pt-BR" dirty="0"/>
          </a:p>
          <a:p>
            <a:pPr algn="just"/>
            <a:r>
              <a:rPr lang="pt-BR" altLang="pt-BR" dirty="0"/>
              <a:t> </a:t>
            </a:r>
            <a:r>
              <a:rPr lang="pt-BR" b="1" dirty="0">
                <a:solidFill>
                  <a:schemeClr val="accent6">
                    <a:lumMod val="50000"/>
                  </a:schemeClr>
                </a:solidFill>
              </a:rPr>
              <a:t>Objetivo geral</a:t>
            </a:r>
          </a:p>
          <a:p>
            <a:pPr algn="just"/>
            <a:r>
              <a:rPr lang="pt-BR" sz="2400" dirty="0">
                <a:effectLst/>
                <a:ea typeface="Calibri" panose="020F0502020204030204" pitchFamily="34" charset="0"/>
                <a:cs typeface="Times New Roman" panose="02020603050405020304" pitchFamily="18" charset="0"/>
              </a:rPr>
              <a:t>A elaboração deste plano de negócio tem se como objetivo geral descrever a capacidade financeira e econômica do empreendimento de um pesque e pague e balneário no município de Tutóia- MA.</a:t>
            </a:r>
            <a:endParaRPr lang="pt-BR" sz="2400" b="1" dirty="0">
              <a:solidFill>
                <a:schemeClr val="accent6">
                  <a:lumMod val="50000"/>
                </a:schemeClr>
              </a:solidFill>
            </a:endParaRPr>
          </a:p>
        </p:txBody>
      </p:sp>
    </p:spTree>
    <p:extLst>
      <p:ext uri="{BB962C8B-B14F-4D97-AF65-F5344CB8AC3E}">
        <p14:creationId xmlns:p14="http://schemas.microsoft.com/office/powerpoint/2010/main" val="1112942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1DB23495-88EF-4C0E-9259-5F74D23E7272}"/>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BE9FA1C9-8129-4472-B8B2-22805344CD73}"/>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DBEAC0C5-2E3A-453E-ADE1-EF48AF4E8C98}"/>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6F63B71E-FE39-42CD-83F7-3515E491987B}"/>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E5BA4067-5A7F-495D-AEE2-EFF1F6E43CF9}"/>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750DDDC0-9708-4C1D-AE80-E7A3B20F2EF3}"/>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8" name="Espaço Reservado para Conteúdo 17">
            <a:extLst>
              <a:ext uri="{FF2B5EF4-FFF2-40B4-BE49-F238E27FC236}">
                <a16:creationId xmlns:a16="http://schemas.microsoft.com/office/drawing/2014/main" id="{C09FA9D0-C40F-4447-9424-A0445C1748EB}"/>
              </a:ext>
            </a:extLst>
          </p:cNvPr>
          <p:cNvSpPr>
            <a:spLocks noGrp="1"/>
          </p:cNvSpPr>
          <p:nvPr>
            <p:ph idx="1"/>
          </p:nvPr>
        </p:nvSpPr>
        <p:spPr>
          <a:xfrm>
            <a:off x="280987" y="1061532"/>
            <a:ext cx="11630025" cy="1429109"/>
          </a:xfrm>
          <a:prstGeom prst="rect">
            <a:avLst/>
          </a:prstGeom>
        </p:spPr>
        <p:txBody>
          <a:bodyPr wrap="square">
            <a:spAutoFit/>
          </a:bodyPr>
          <a:lstStyle/>
          <a:p>
            <a:pPr marL="457200" indent="-457200" algn="just">
              <a:buFont typeface="Wingdings" panose="05000000000000000000" pitchFamily="2" charset="2"/>
              <a:buChar char="ü"/>
            </a:pPr>
            <a:endParaRPr lang="pt-BR" sz="2600" dirty="0"/>
          </a:p>
          <a:p>
            <a:pPr marL="457200" indent="-457200" algn="just">
              <a:buFont typeface="Wingdings" panose="05000000000000000000" pitchFamily="2" charset="2"/>
              <a:buChar char="ü"/>
            </a:pPr>
            <a:endParaRPr lang="pt-BR" sz="2600" dirty="0"/>
          </a:p>
          <a:p>
            <a:pPr marL="457200" indent="-457200" algn="just">
              <a:buFont typeface="Wingdings" panose="05000000000000000000" pitchFamily="2" charset="2"/>
              <a:buChar char="ü"/>
            </a:pPr>
            <a:endParaRPr lang="pt-BR" sz="2600" dirty="0"/>
          </a:p>
        </p:txBody>
      </p:sp>
      <p:sp>
        <p:nvSpPr>
          <p:cNvPr id="10" name="CaixaDeTexto 9">
            <a:extLst>
              <a:ext uri="{FF2B5EF4-FFF2-40B4-BE49-F238E27FC236}">
                <a16:creationId xmlns:a16="http://schemas.microsoft.com/office/drawing/2014/main" id="{76EC025F-2C91-47F4-9699-716653504213}"/>
              </a:ext>
            </a:extLst>
          </p:cNvPr>
          <p:cNvSpPr txBox="1"/>
          <p:nvPr/>
        </p:nvSpPr>
        <p:spPr>
          <a:xfrm>
            <a:off x="29556" y="874876"/>
            <a:ext cx="12032455" cy="2897012"/>
          </a:xfrm>
          <a:prstGeom prst="rect">
            <a:avLst/>
          </a:prstGeom>
          <a:noFill/>
        </p:spPr>
        <p:txBody>
          <a:bodyPr wrap="square">
            <a:spAutoFit/>
          </a:bodyPr>
          <a:lstStyle/>
          <a:p>
            <a:pPr marL="0" indent="0" algn="just" eaLnBrk="1" hangingPunct="1">
              <a:lnSpc>
                <a:spcPct val="80000"/>
              </a:lnSpc>
              <a:buNone/>
            </a:pPr>
            <a:r>
              <a:rPr lang="pt-BR" altLang="pt-BR" sz="2800" b="1" dirty="0">
                <a:solidFill>
                  <a:schemeClr val="accent6">
                    <a:lumMod val="50000"/>
                  </a:schemeClr>
                </a:solidFill>
              </a:rPr>
              <a:t>4- Objetivos Específicos</a:t>
            </a:r>
          </a:p>
          <a:p>
            <a:pPr marL="0" indent="0" algn="just" eaLnBrk="1" hangingPunct="1">
              <a:lnSpc>
                <a:spcPct val="80000"/>
              </a:lnSpc>
              <a:buNone/>
            </a:pPr>
            <a:endParaRPr lang="pt-BR" altLang="pt-BR" sz="2400" b="1" dirty="0">
              <a:solidFill>
                <a:schemeClr val="accent6">
                  <a:lumMod val="50000"/>
                </a:schemeClr>
              </a:solidFill>
            </a:endParaRPr>
          </a:p>
          <a:p>
            <a:pPr marL="0" indent="0" algn="just" eaLnBrk="1" hangingPunct="1">
              <a:lnSpc>
                <a:spcPct val="80000"/>
              </a:lnSpc>
              <a:buNone/>
            </a:pPr>
            <a:endParaRPr lang="pt-BR" altLang="pt-BR" sz="2400" dirty="0"/>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Para atingi o objetivo geral acima temos os seguintes objetivos Específicos:</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Tendo em vista o custo inicial da atividade.</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Calcular o tempo de retorno do investimento inicial.</a:t>
            </a:r>
          </a:p>
          <a:p>
            <a:pPr indent="450215" algn="just">
              <a:lnSpc>
                <a:spcPct val="107000"/>
              </a:lnSpc>
              <a:spcAft>
                <a:spcPts val="800"/>
              </a:spcAft>
            </a:pPr>
            <a:r>
              <a:rPr lang="pt-BR" sz="2400" dirty="0">
                <a:effectLst/>
                <a:ea typeface="Calibri" panose="020F0502020204030204" pitchFamily="34" charset="0"/>
                <a:cs typeface="Times New Roman" panose="02020603050405020304" pitchFamily="18" charset="0"/>
              </a:rPr>
              <a:t> Avaliar a rentabilidade do empreendimento</a:t>
            </a:r>
            <a:r>
              <a:rPr lang="pt-BR" sz="2400" dirty="0">
                <a:effectLst/>
                <a:latin typeface="Times New Roman" panose="02020603050405020304" pitchFamily="18" charset="0"/>
                <a:ea typeface="Calibri" panose="020F0502020204030204" pitchFamily="34" charset="0"/>
                <a:cs typeface="Times New Roman" panose="02020603050405020304" pitchFamily="18" charset="0"/>
              </a:rPr>
              <a:t>.</a:t>
            </a:r>
            <a:endParaRPr lang="pt-BR"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43261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1A5F21D7-8245-4FF1-91AB-2FCC04C3AAE5}"/>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0273B229-AF93-4B17-BEBA-EBEA6536EC19}"/>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7D1DEA0C-BBA4-4B2C-A4C5-3E9761406417}"/>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D246D315-DFBF-4E76-836A-2B97D877D513}"/>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5C51EF45-531D-4B77-AE44-527F102CE8B1}"/>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38A9DB2F-AF4F-44F6-9BFC-A023ED871ED7}"/>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2" name="Rectangle 3">
            <a:extLst>
              <a:ext uri="{FF2B5EF4-FFF2-40B4-BE49-F238E27FC236}">
                <a16:creationId xmlns:a16="http://schemas.microsoft.com/office/drawing/2014/main" id="{4585EB29-5079-408F-AE49-087A2764E56C}"/>
              </a:ext>
            </a:extLst>
          </p:cNvPr>
          <p:cNvSpPr>
            <a:spLocks noGrp="1"/>
          </p:cNvSpPr>
          <p:nvPr>
            <p:ph idx="1"/>
          </p:nvPr>
        </p:nvSpPr>
        <p:spPr>
          <a:xfrm>
            <a:off x="29558" y="888812"/>
            <a:ext cx="12128032" cy="5953147"/>
          </a:xfrm>
        </p:spPr>
        <p:txBody>
          <a:bodyPr>
            <a:normAutofit fontScale="47500" lnSpcReduction="20000"/>
          </a:bodyPr>
          <a:lstStyle/>
          <a:p>
            <a:pPr marL="0" indent="0" algn="just" eaLnBrk="1" hangingPunct="1">
              <a:lnSpc>
                <a:spcPct val="80000"/>
              </a:lnSpc>
              <a:buNone/>
            </a:pPr>
            <a:r>
              <a:rPr lang="pt-BR" altLang="pt-BR" sz="5900" b="1" dirty="0">
                <a:solidFill>
                  <a:schemeClr val="accent6">
                    <a:lumMod val="50000"/>
                  </a:schemeClr>
                </a:solidFill>
              </a:rPr>
              <a:t>5- Metodologia</a:t>
            </a:r>
          </a:p>
          <a:p>
            <a:pPr marL="0" indent="0" algn="just" eaLnBrk="1" hangingPunct="1">
              <a:lnSpc>
                <a:spcPct val="80000"/>
              </a:lnSpc>
              <a:buNone/>
            </a:pPr>
            <a:endParaRPr lang="pt-BR" altLang="pt-BR" sz="5100" b="1" dirty="0">
              <a:solidFill>
                <a:schemeClr val="accent6">
                  <a:lumMod val="50000"/>
                </a:schemeClr>
              </a:solidFill>
            </a:endParaRPr>
          </a:p>
          <a:p>
            <a:pPr algn="just">
              <a:buClr>
                <a:schemeClr val="accent6">
                  <a:lumMod val="50000"/>
                </a:schemeClr>
              </a:buClr>
              <a:buFont typeface="Wingdings" panose="05000000000000000000" pitchFamily="2" charset="2"/>
              <a:buChar char="ü"/>
            </a:pPr>
            <a:r>
              <a:rPr lang="pt-BR" altLang="pt-BR" sz="5100" dirty="0">
                <a:solidFill>
                  <a:schemeClr val="tx1">
                    <a:lumMod val="95000"/>
                    <a:lumOff val="5000"/>
                  </a:schemeClr>
                </a:solidFill>
              </a:rPr>
              <a:t>Foi realizada uma pesquisa explorativa, que teve como iniciativa ver se o empreendimento seria algo aceitável pela as pessoas da região. Com isso foi feito a seguinte analise sobre a região.</a:t>
            </a:r>
          </a:p>
          <a:p>
            <a:pPr marL="449580" algn="just">
              <a:lnSpc>
                <a:spcPct val="107000"/>
              </a:lnSpc>
              <a:spcAft>
                <a:spcPts val="800"/>
              </a:spcAft>
            </a:pPr>
            <a:r>
              <a:rPr lang="pt-BR" sz="5100" b="1" dirty="0">
                <a:effectLst/>
                <a:ea typeface="Calibri" panose="020F0502020204030204" pitchFamily="34" charset="0"/>
                <a:cs typeface="Times New Roman" panose="02020603050405020304" pitchFamily="18" charset="0"/>
              </a:rPr>
              <a:t>O turismo no município </a:t>
            </a:r>
            <a:endParaRPr lang="pt-BR" sz="5100" dirty="0">
              <a:effectLst/>
              <a:ea typeface="Calibri" panose="020F0502020204030204" pitchFamily="34" charset="0"/>
              <a:cs typeface="Times New Roman" panose="02020603050405020304" pitchFamily="18" charset="0"/>
            </a:endParaRPr>
          </a:p>
          <a:p>
            <a:pPr marL="457200" indent="0" algn="just">
              <a:lnSpc>
                <a:spcPct val="107000"/>
              </a:lnSpc>
              <a:buNone/>
            </a:pPr>
            <a:r>
              <a:rPr lang="pt-BR" sz="5100" dirty="0">
                <a:effectLst/>
                <a:ea typeface="Calibri" panose="020F0502020204030204" pitchFamily="34" charset="0"/>
                <a:cs typeface="Times New Roman" panose="02020603050405020304" pitchFamily="18" charset="0"/>
              </a:rPr>
              <a:t>	Atualmente no município de Tutóia- MA está crescendo muito em relação ao turismo, hoje o município está com aproximadamente 58.860 habitantes, se tornando umas das cidades mais visitadas por turistas, tendo assim como seus atrativos as lindas praias, como a praia do arpoador, ilha do caju, ilha do Coroatá e seus pequenos lenções maranhenses. Com isso tendo um foco principalmente para a área tropical, do município, porém termos também belos rios de águas cristalinas na região, um desses rios passam por dentro da propriedade da Dona Maria.</a:t>
            </a:r>
          </a:p>
          <a:p>
            <a:pPr indent="0" algn="just">
              <a:lnSpc>
                <a:spcPct val="107000"/>
              </a:lnSpc>
              <a:spcAft>
                <a:spcPts val="800"/>
              </a:spcAft>
              <a:buNone/>
            </a:pPr>
            <a:r>
              <a:rPr lang="pt-BR" sz="5100" dirty="0">
                <a:effectLst/>
                <a:ea typeface="Calibri" panose="020F0502020204030204" pitchFamily="34" charset="0"/>
                <a:cs typeface="Times New Roman" panose="02020603050405020304" pitchFamily="18" charset="0"/>
              </a:rPr>
              <a:t>	Hoje não termos nada parecido com o Balneário e Pesque pague que Dona Maria pretende construir, com isso ela  pretende atrair as pessoas com algo novo na região, sendo a primeira a construir algo do tipo, trazendo lazer e conforto para essas pessoas.</a:t>
            </a:r>
            <a:endParaRPr lang="pt-BR" altLang="pt-BR" sz="5100" dirty="0">
              <a:solidFill>
                <a:schemeClr val="tx1">
                  <a:lumMod val="95000"/>
                  <a:lumOff val="5000"/>
                </a:schemeClr>
              </a:solidFill>
            </a:endParaRPr>
          </a:p>
          <a:p>
            <a:pPr marL="0" indent="0" algn="just">
              <a:buNone/>
            </a:pPr>
            <a:endParaRPr lang="pt-BR" altLang="pt-BR" sz="2600" dirty="0"/>
          </a:p>
        </p:txBody>
      </p:sp>
    </p:spTree>
    <p:extLst>
      <p:ext uri="{BB962C8B-B14F-4D97-AF65-F5344CB8AC3E}">
        <p14:creationId xmlns:p14="http://schemas.microsoft.com/office/powerpoint/2010/main" val="3866305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Agrupar 10">
            <a:extLst>
              <a:ext uri="{FF2B5EF4-FFF2-40B4-BE49-F238E27FC236}">
                <a16:creationId xmlns:a16="http://schemas.microsoft.com/office/drawing/2014/main" id="{1A5F21D7-8245-4FF1-91AB-2FCC04C3AAE5}"/>
              </a:ext>
            </a:extLst>
          </p:cNvPr>
          <p:cNvGrpSpPr/>
          <p:nvPr/>
        </p:nvGrpSpPr>
        <p:grpSpPr>
          <a:xfrm>
            <a:off x="13647" y="16041"/>
            <a:ext cx="12178353" cy="6828951"/>
            <a:chOff x="13647" y="16041"/>
            <a:chExt cx="12178353" cy="6828951"/>
          </a:xfrm>
        </p:grpSpPr>
        <p:pic>
          <p:nvPicPr>
            <p:cNvPr id="13" name="Imagem 12">
              <a:extLst>
                <a:ext uri="{FF2B5EF4-FFF2-40B4-BE49-F238E27FC236}">
                  <a16:creationId xmlns:a16="http://schemas.microsoft.com/office/drawing/2014/main" id="{0273B229-AF93-4B17-BEBA-EBEA6536EC19}"/>
                </a:ext>
              </a:extLst>
            </p:cNvPr>
            <p:cNvPicPr>
              <a:picLocks noChangeAspect="1"/>
            </p:cNvPicPr>
            <p:nvPr/>
          </p:nvPicPr>
          <p:blipFill>
            <a:blip r:embed="rId2">
              <a:alphaModFix amt="13000"/>
              <a:duotone>
                <a:schemeClr val="accent6">
                  <a:shade val="45000"/>
                  <a:satMod val="135000"/>
                </a:schemeClr>
                <a:prstClr val="white"/>
              </a:duotone>
            </a:blip>
            <a:stretch>
              <a:fillRect/>
            </a:stretch>
          </p:blipFill>
          <p:spPr>
            <a:xfrm>
              <a:off x="34410" y="845369"/>
              <a:ext cx="12128032" cy="5999623"/>
            </a:xfrm>
            <a:prstGeom prst="rect">
              <a:avLst/>
            </a:prstGeom>
            <a:ln w="38100">
              <a:solidFill>
                <a:schemeClr val="accent6">
                  <a:lumMod val="50000"/>
                </a:schemeClr>
              </a:solidFill>
            </a:ln>
          </p:spPr>
        </p:pic>
        <p:pic>
          <p:nvPicPr>
            <p:cNvPr id="14" name="Imagem 13">
              <a:extLst>
                <a:ext uri="{FF2B5EF4-FFF2-40B4-BE49-F238E27FC236}">
                  <a16:creationId xmlns:a16="http://schemas.microsoft.com/office/drawing/2014/main" id="{7D1DEA0C-BBA4-4B2C-A4C5-3E9761406417}"/>
                </a:ext>
              </a:extLst>
            </p:cNvPr>
            <p:cNvPicPr>
              <a:picLocks noChangeAspect="1"/>
            </p:cNvPicPr>
            <p:nvPr/>
          </p:nvPicPr>
          <p:blipFill rotWithShape="1">
            <a:blip r:embed="rId3">
              <a:extLst>
                <a:ext uri="{28A0092B-C50C-407E-A947-70E740481C1C}">
                  <a14:useLocalDpi xmlns:a14="http://schemas.microsoft.com/office/drawing/2010/main" val="0"/>
                </a:ext>
              </a:extLst>
            </a:blip>
            <a:srcRect r="67826"/>
            <a:stretch/>
          </p:blipFill>
          <p:spPr>
            <a:xfrm>
              <a:off x="1577883" y="24388"/>
              <a:ext cx="1364100" cy="726485"/>
            </a:xfrm>
            <a:prstGeom prst="rect">
              <a:avLst/>
            </a:prstGeom>
          </p:spPr>
        </p:pic>
        <p:sp>
          <p:nvSpPr>
            <p:cNvPr id="15" name="CaixaDeTexto 14">
              <a:extLst>
                <a:ext uri="{FF2B5EF4-FFF2-40B4-BE49-F238E27FC236}">
                  <a16:creationId xmlns:a16="http://schemas.microsoft.com/office/drawing/2014/main" id="{D246D315-DFBF-4E76-836A-2B97D877D513}"/>
                </a:ext>
              </a:extLst>
            </p:cNvPr>
            <p:cNvSpPr txBox="1"/>
            <p:nvPr/>
          </p:nvSpPr>
          <p:spPr>
            <a:xfrm>
              <a:off x="6798887" y="153980"/>
              <a:ext cx="4085474" cy="622602"/>
            </a:xfrm>
            <a:prstGeom prst="rect">
              <a:avLst/>
            </a:prstGeom>
            <a:noFill/>
          </p:spPr>
          <p:txBody>
            <a:bodyPr wrap="square" rtlCol="0">
              <a:spAutoFit/>
            </a:bodyPr>
            <a:lstStyle/>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Serviço Nacional de Aprendizagem Rural </a:t>
              </a:r>
            </a:p>
            <a:p>
              <a:pPr algn="ctr"/>
              <a:r>
                <a:rPr lang="pt-BR" sz="1600" b="1" dirty="0">
                  <a:solidFill>
                    <a:schemeClr val="accent6">
                      <a:lumMod val="50000"/>
                    </a:schemeClr>
                  </a:solidFill>
                  <a:latin typeface="Times New Roman" panose="02020603050405020304" pitchFamily="18" charset="0"/>
                  <a:cs typeface="Times New Roman" panose="02020603050405020304" pitchFamily="18" charset="0"/>
                </a:rPr>
                <a:t>Santa Catarina</a:t>
              </a:r>
            </a:p>
          </p:txBody>
        </p:sp>
        <p:sp>
          <p:nvSpPr>
            <p:cNvPr id="16" name="Retângulo 15">
              <a:extLst>
                <a:ext uri="{FF2B5EF4-FFF2-40B4-BE49-F238E27FC236}">
                  <a16:creationId xmlns:a16="http://schemas.microsoft.com/office/drawing/2014/main" id="{5C51EF45-531D-4B77-AE44-527F102CE8B1}"/>
                </a:ext>
              </a:extLst>
            </p:cNvPr>
            <p:cNvSpPr/>
            <p:nvPr/>
          </p:nvSpPr>
          <p:spPr>
            <a:xfrm>
              <a:off x="13647" y="16041"/>
              <a:ext cx="12178353" cy="818861"/>
            </a:xfrm>
            <a:prstGeom prst="rect">
              <a:avLst/>
            </a:prstGeom>
            <a:noFill/>
            <a:ln w="381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7" name="Imagem 16">
              <a:extLst>
                <a:ext uri="{FF2B5EF4-FFF2-40B4-BE49-F238E27FC236}">
                  <a16:creationId xmlns:a16="http://schemas.microsoft.com/office/drawing/2014/main" id="{38A9DB2F-AF4F-44F6-9BFC-A023ED871ED7}"/>
                </a:ext>
              </a:extLst>
            </p:cNvPr>
            <p:cNvPicPr>
              <a:picLocks noChangeAspect="1"/>
            </p:cNvPicPr>
            <p:nvPr/>
          </p:nvPicPr>
          <p:blipFill rotWithShape="1">
            <a:blip r:embed="rId4"/>
            <a:srcRect l="1814" t="4709" r="2219" b="4812"/>
            <a:stretch/>
          </p:blipFill>
          <p:spPr>
            <a:xfrm>
              <a:off x="5112573" y="56015"/>
              <a:ext cx="1319133" cy="720567"/>
            </a:xfrm>
            <a:prstGeom prst="rect">
              <a:avLst/>
            </a:prstGeom>
          </p:spPr>
        </p:pic>
      </p:grpSp>
      <p:sp>
        <p:nvSpPr>
          <p:cNvPr id="18" name="Retângulo 17">
            <a:extLst>
              <a:ext uri="{FF2B5EF4-FFF2-40B4-BE49-F238E27FC236}">
                <a16:creationId xmlns:a16="http://schemas.microsoft.com/office/drawing/2014/main" id="{7B9358CC-B625-448A-8218-277348A73532}"/>
              </a:ext>
            </a:extLst>
          </p:cNvPr>
          <p:cNvSpPr/>
          <p:nvPr/>
        </p:nvSpPr>
        <p:spPr>
          <a:xfrm>
            <a:off x="29558" y="980728"/>
            <a:ext cx="11992113" cy="6111160"/>
          </a:xfrm>
          <a:prstGeom prst="rect">
            <a:avLst/>
          </a:prstGeom>
        </p:spPr>
        <p:txBody>
          <a:bodyPr wrap="square">
            <a:spAutoFit/>
          </a:bodyPr>
          <a:lstStyle/>
          <a:p>
            <a:pPr marL="457200" indent="-457200" algn="just">
              <a:buFont typeface="Wingdings" panose="05000000000000000000" pitchFamily="2" charset="2"/>
              <a:buChar char="ü"/>
            </a:pPr>
            <a:r>
              <a:rPr lang="pt-BR" sz="2800" b="1" dirty="0">
                <a:solidFill>
                  <a:srgbClr val="000000"/>
                </a:solidFill>
                <a:effectLst/>
                <a:ea typeface="Times New Roman" panose="02020603050405020304" pitchFamily="18" charset="0"/>
                <a:cs typeface="Times New Roman" panose="02020603050405020304" pitchFamily="18" charset="0"/>
              </a:rPr>
              <a:t> Pesquisa de Mercado</a:t>
            </a:r>
          </a:p>
          <a:p>
            <a:pPr indent="450215" algn="just">
              <a:lnSpc>
                <a:spcPct val="107000"/>
              </a:lnSpc>
              <a:spcAft>
                <a:spcPts val="800"/>
              </a:spcAft>
            </a:pPr>
            <a:r>
              <a:rPr lang="pt-BR" sz="2400" dirty="0">
                <a:solidFill>
                  <a:srgbClr val="000000"/>
                </a:solidFill>
                <a:effectLst/>
                <a:ea typeface="Times New Roman" panose="02020603050405020304" pitchFamily="18" charset="0"/>
                <a:cs typeface="Times New Roman" panose="02020603050405020304" pitchFamily="18" charset="0"/>
              </a:rPr>
              <a:t>Olá me chamo Adriano sou fotografo profissional, residido na cidade de Tutóia- MA, em resposta a sua pergunta posso afirmar que a ideia de empreendimento de dona Maria é sem dúvidas um sucesso, primeiro pela alta demanda de pessoas no turismo e nativos que procuram lazer nesse estilo, segundo pelo atrativo da pesca que é didático e diferente, e também por não termos um local com atuação igual a esse no município. </a:t>
            </a:r>
          </a:p>
          <a:p>
            <a:pPr indent="450215" algn="just">
              <a:lnSpc>
                <a:spcPct val="107000"/>
              </a:lnSpc>
              <a:spcAft>
                <a:spcPts val="800"/>
              </a:spcAft>
            </a:pPr>
            <a:endParaRPr lang="pt-BR" sz="2400" dirty="0">
              <a:solidFill>
                <a:srgbClr val="000000"/>
              </a:solidFill>
              <a:effectLst/>
              <a:ea typeface="Times New Roman" panose="02020603050405020304" pitchFamily="18" charset="0"/>
              <a:cs typeface="Times New Roman" panose="02020603050405020304" pitchFamily="18" charset="0"/>
            </a:endParaRPr>
          </a:p>
          <a:p>
            <a:pPr indent="450215" algn="just">
              <a:lnSpc>
                <a:spcPct val="107000"/>
              </a:lnSpc>
              <a:spcAft>
                <a:spcPts val="800"/>
              </a:spcAft>
            </a:pPr>
            <a:r>
              <a:rPr lang="pt-BR" sz="2400" dirty="0">
                <a:solidFill>
                  <a:srgbClr val="222222"/>
                </a:solidFill>
                <a:effectLst/>
                <a:ea typeface="Times New Roman" panose="02020603050405020304" pitchFamily="18" charset="0"/>
                <a:cs typeface="Times New Roman" panose="02020603050405020304" pitchFamily="18" charset="0"/>
              </a:rPr>
              <a:t>Olá me chamo </a:t>
            </a:r>
            <a:r>
              <a:rPr lang="pt-BR" sz="2400" dirty="0" err="1">
                <a:solidFill>
                  <a:srgbClr val="222222"/>
                </a:solidFill>
                <a:effectLst/>
                <a:ea typeface="Times New Roman" panose="02020603050405020304" pitchFamily="18" charset="0"/>
                <a:cs typeface="Times New Roman" panose="02020603050405020304" pitchFamily="18" charset="0"/>
              </a:rPr>
              <a:t>Natalice</a:t>
            </a:r>
            <a:r>
              <a:rPr lang="pt-BR" sz="2400" dirty="0">
                <a:solidFill>
                  <a:srgbClr val="222222"/>
                </a:solidFill>
                <a:effectLst/>
                <a:ea typeface="Times New Roman" panose="02020603050405020304" pitchFamily="18" charset="0"/>
                <a:cs typeface="Times New Roman" panose="02020603050405020304" pitchFamily="18" charset="0"/>
              </a:rPr>
              <a:t> Veras, meu esposo e eu somos proprietários de uma oficina e metalúrgica, além disso meu esposo também trabalha no turismo local em Tutóia- MA. Nossa oficina fornece reparos em manutenção em carros da rota turística. Turismo esse que vem aumentando gradativamente, dando cada vez mais empregos e renda para o município e localidades, que tem como pontos turísticos, praias, dunas, pequenos lençóis, ilhas além de balneários com água doce e cristalinas. </a:t>
            </a:r>
            <a:endParaRPr lang="pt-BR" sz="2400" dirty="0">
              <a:effectLst/>
              <a:ea typeface="Calibri" panose="020F0502020204030204" pitchFamily="34" charset="0"/>
              <a:cs typeface="Times New Roman" panose="02020603050405020304" pitchFamily="18" charset="0"/>
            </a:endParaRPr>
          </a:p>
          <a:p>
            <a:pPr marL="457200" indent="-457200" algn="just">
              <a:lnSpc>
                <a:spcPct val="150000"/>
              </a:lnSpc>
              <a:buFont typeface="Wingdings" panose="05000000000000000000" pitchFamily="2" charset="2"/>
              <a:buChar char="§"/>
            </a:pPr>
            <a:endParaRPr lang="pt-BR" sz="2600" dirty="0"/>
          </a:p>
        </p:txBody>
      </p:sp>
    </p:spTree>
    <p:extLst>
      <p:ext uri="{BB962C8B-B14F-4D97-AF65-F5344CB8AC3E}">
        <p14:creationId xmlns:p14="http://schemas.microsoft.com/office/powerpoint/2010/main" val="394134469"/>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10528</TotalTime>
  <Words>3419</Words>
  <Application>Microsoft Office PowerPoint</Application>
  <PresentationFormat>Widescreen</PresentationFormat>
  <Paragraphs>452</Paragraphs>
  <Slides>31</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31</vt:i4>
      </vt:variant>
    </vt:vector>
  </HeadingPairs>
  <TitlesOfParts>
    <vt:vector size="37" baseType="lpstr">
      <vt:lpstr>Arial</vt:lpstr>
      <vt:lpstr>Calibri</vt:lpstr>
      <vt:lpstr>Calibri Light</vt:lpstr>
      <vt:lpstr>Times New Roman</vt:lpstr>
      <vt:lpstr>Wingdings</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   Melhorias do Balneário  Em relação ao balneário a ideia é um pouco diferente, para dar uma maior liberdade para os visitantes na área escolhida serão feitas algumas churrasqueiras, quem terão um baixo custo e vai trazer uma maior liberdade ao público, com isso eles escolhes sua churrasqueira e área que vai ficar o dia para seu lazer. Esses são alguns custos da churrasqueira abaixo: Tabela 2. Quantidade necessária e gasta por churrasqueira.  </vt:lpstr>
      <vt:lpstr>Tempo de construção e entrega  </vt:lpstr>
      <vt:lpstr>  Desde o início até o final do projeto teve um valor investido de acordo com a condições disponível da Dona Maria, aquilo que nos foi passado, esse são o custo de construção para o empreendimento, não está sendo considerado alguns custos na tabela, como energia, rações, medicamentos, salários e manutenções. A tabela abaixo com os valores do projeto: Tabela 5. Custo Previsto por atividades a ser aplicadas.</vt:lpstr>
      <vt:lpstr>  O balneário será um custo mínimo no valor de R$19.155,00 reais esse valor vai se para colocar o local com disponibilidade de começar a recepcionar as pessoas, a parti daí podemos começar a funcionar está área, podendo ter um retorno mais rápidos por ter sido um custo mais baixo em relação ao pesqueiro por exemplo, com isso termos essa importasse de pessoas para frequentar o local: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Serginho Oliveira</dc:creator>
  <cp:lastModifiedBy>darlon alves</cp:lastModifiedBy>
  <cp:revision>116</cp:revision>
  <dcterms:created xsi:type="dcterms:W3CDTF">2019-01-10T10:48:13Z</dcterms:created>
  <dcterms:modified xsi:type="dcterms:W3CDTF">2022-12-09T15:11:30Z</dcterms:modified>
</cp:coreProperties>
</file>